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2.xml" ContentType="application/vnd.openxmlformats-officedocument.presentationml.slide+xml"/>
  <Override PartName="/ppt/slides/slide7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20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42.xml" ContentType="application/vnd.openxmlformats-officedocument.presentationml.slide+xml"/>
  <Override PartName="/ppt/slides/slide39.xml" ContentType="application/vnd.openxmlformats-officedocument.presentationml.slide+xml"/>
  <Override PartName="/ppt/slides/slide2.xml" ContentType="application/vnd.openxmlformats-officedocument.presentationml.slide+xml"/>
  <Override PartName="/ppt/slides/slide38.xml" ContentType="application/vnd.openxmlformats-officedocument.presentationml.slide+xml"/>
  <Override PartName="/ppt/slides/slide35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12.xml" ContentType="application/vnd.openxmlformats-officedocument.presentationml.tags+xml"/>
  <Override PartName="/ppt/tags/tag11.xml" ContentType="application/vnd.openxmlformats-officedocument.presentationml.tags+xml"/>
  <Override PartName="/ppt/tags/tag10.xml" ContentType="application/vnd.openxmlformats-officedocument.presentationml.tag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9.xml" ContentType="application/vnd.openxmlformats-officedocument.presentationml.tags+xml"/>
  <Override PartName="/ppt/tags/tag8.xml" ContentType="application/vnd.openxmlformats-officedocument.presentationml.tags+xml"/>
  <Override PartName="/ppt/tags/tag7.xml" ContentType="application/vnd.openxmlformats-officedocument.presentationml.tags+xml"/>
  <Override PartName="/docProps/app.xml" ContentType="application/vnd.openxmlformats-officedocument.extended-properties+xml"/>
  <Override PartName="/ppt/changesInfos/changesInfo1.xml" ContentType="application/vnd.ms-powerpoint.changes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98" r:id="rId2"/>
    <p:sldId id="386" r:id="rId3"/>
    <p:sldId id="352" r:id="rId4"/>
    <p:sldId id="353" r:id="rId5"/>
    <p:sldId id="354" r:id="rId6"/>
    <p:sldId id="355" r:id="rId7"/>
    <p:sldId id="357" r:id="rId8"/>
    <p:sldId id="358" r:id="rId9"/>
    <p:sldId id="359" r:id="rId10"/>
    <p:sldId id="360" r:id="rId11"/>
    <p:sldId id="361" r:id="rId12"/>
    <p:sldId id="362" r:id="rId13"/>
    <p:sldId id="363" r:id="rId14"/>
    <p:sldId id="364" r:id="rId15"/>
    <p:sldId id="365" r:id="rId16"/>
    <p:sldId id="366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74" r:id="rId25"/>
    <p:sldId id="375" r:id="rId26"/>
    <p:sldId id="376" r:id="rId27"/>
    <p:sldId id="377" r:id="rId28"/>
    <p:sldId id="378" r:id="rId29"/>
    <p:sldId id="379" r:id="rId30"/>
    <p:sldId id="380" r:id="rId31"/>
    <p:sldId id="381" r:id="rId32"/>
    <p:sldId id="382" r:id="rId33"/>
    <p:sldId id="383" r:id="rId34"/>
    <p:sldId id="384" r:id="rId35"/>
    <p:sldId id="385" r:id="rId36"/>
    <p:sldId id="347" r:id="rId37"/>
    <p:sldId id="348" r:id="rId38"/>
    <p:sldId id="350" r:id="rId39"/>
    <p:sldId id="333" r:id="rId40"/>
    <p:sldId id="334" r:id="rId41"/>
    <p:sldId id="335" r:id="rId42"/>
    <p:sldId id="336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FFC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66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65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67" Type="http://schemas.openxmlformats.org/officeDocument/2006/relationships/customXml" Target="../customXml/item2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bin, Shafat" userId="67a2c79f-e628-46c3-a23a-ed41267b09e5" providerId="ADAL" clId="{CA496ED3-D77C-47DD-9C74-C62E9F511B86}"/>
    <pc:docChg chg="custSel addSld delSld modSld sldOrd">
      <pc:chgData name="Mubin, Shafat" userId="67a2c79f-e628-46c3-a23a-ed41267b09e5" providerId="ADAL" clId="{CA496ED3-D77C-47DD-9C74-C62E9F511B86}" dt="2017-10-03T00:58:23.299" v="143" actId="123"/>
      <pc:docMkLst>
        <pc:docMk/>
      </pc:docMkLst>
      <pc:sldChg chg="del">
        <pc:chgData name="Mubin, Shafat" userId="67a2c79f-e628-46c3-a23a-ed41267b09e5" providerId="ADAL" clId="{CA496ED3-D77C-47DD-9C74-C62E9F511B86}" dt="2017-09-20T21:03:01.118" v="31" actId="2696"/>
        <pc:sldMkLst>
          <pc:docMk/>
          <pc:sldMk cId="2668304746" sldId="261"/>
        </pc:sldMkLst>
      </pc:sldChg>
      <pc:sldChg chg="del">
        <pc:chgData name="Mubin, Shafat" userId="67a2c79f-e628-46c3-a23a-ed41267b09e5" providerId="ADAL" clId="{CA496ED3-D77C-47DD-9C74-C62E9F511B86}" dt="2017-09-20T21:03:00.972" v="30" actId="2696"/>
        <pc:sldMkLst>
          <pc:docMk/>
          <pc:sldMk cId="1844444676" sldId="271"/>
        </pc:sldMkLst>
      </pc:sldChg>
      <pc:sldChg chg="del">
        <pc:chgData name="Mubin, Shafat" userId="67a2c79f-e628-46c3-a23a-ed41267b09e5" providerId="ADAL" clId="{CA496ED3-D77C-47DD-9C74-C62E9F511B86}" dt="2017-09-20T21:03:01.478" v="33" actId="2696"/>
        <pc:sldMkLst>
          <pc:docMk/>
          <pc:sldMk cId="949974860" sldId="272"/>
        </pc:sldMkLst>
      </pc:sldChg>
      <pc:sldChg chg="del">
        <pc:chgData name="Mubin, Shafat" userId="67a2c79f-e628-46c3-a23a-ed41267b09e5" providerId="ADAL" clId="{CA496ED3-D77C-47DD-9C74-C62E9F511B86}" dt="2017-09-20T21:03:01.560" v="34" actId="2696"/>
        <pc:sldMkLst>
          <pc:docMk/>
          <pc:sldMk cId="1157143793" sldId="273"/>
        </pc:sldMkLst>
      </pc:sldChg>
      <pc:sldChg chg="del">
        <pc:chgData name="Mubin, Shafat" userId="67a2c79f-e628-46c3-a23a-ed41267b09e5" providerId="ADAL" clId="{CA496ED3-D77C-47DD-9C74-C62E9F511B86}" dt="2017-09-20T21:03:01.745" v="35" actId="2696"/>
        <pc:sldMkLst>
          <pc:docMk/>
          <pc:sldMk cId="957633371" sldId="274"/>
        </pc:sldMkLst>
      </pc:sldChg>
      <pc:sldChg chg="del">
        <pc:chgData name="Mubin, Shafat" userId="67a2c79f-e628-46c3-a23a-ed41267b09e5" providerId="ADAL" clId="{CA496ED3-D77C-47DD-9C74-C62E9F511B86}" dt="2017-09-20T21:03:01.892" v="36" actId="2696"/>
        <pc:sldMkLst>
          <pc:docMk/>
          <pc:sldMk cId="988155480" sldId="275"/>
        </pc:sldMkLst>
      </pc:sldChg>
      <pc:sldChg chg="del">
        <pc:chgData name="Mubin, Shafat" userId="67a2c79f-e628-46c3-a23a-ed41267b09e5" providerId="ADAL" clId="{CA496ED3-D77C-47DD-9C74-C62E9F511B86}" dt="2017-09-20T21:03:02.270" v="39" actId="2696"/>
        <pc:sldMkLst>
          <pc:docMk/>
          <pc:sldMk cId="423358504" sldId="276"/>
        </pc:sldMkLst>
      </pc:sldChg>
      <pc:sldChg chg="del">
        <pc:chgData name="Mubin, Shafat" userId="67a2c79f-e628-46c3-a23a-ed41267b09e5" providerId="ADAL" clId="{CA496ED3-D77C-47DD-9C74-C62E9F511B86}" dt="2017-09-20T21:03:02.104" v="38" actId="2696"/>
        <pc:sldMkLst>
          <pc:docMk/>
          <pc:sldMk cId="2472496543" sldId="277"/>
        </pc:sldMkLst>
      </pc:sldChg>
      <pc:sldChg chg="del">
        <pc:chgData name="Mubin, Shafat" userId="67a2c79f-e628-46c3-a23a-ed41267b09e5" providerId="ADAL" clId="{CA496ED3-D77C-47DD-9C74-C62E9F511B86}" dt="2017-09-20T21:03:01.446" v="32" actId="2696"/>
        <pc:sldMkLst>
          <pc:docMk/>
          <pc:sldMk cId="2330934104" sldId="285"/>
        </pc:sldMkLst>
      </pc:sldChg>
      <pc:sldChg chg="modSp ord">
        <pc:chgData name="Mubin, Shafat" userId="67a2c79f-e628-46c3-a23a-ed41267b09e5" providerId="ADAL" clId="{CA496ED3-D77C-47DD-9C74-C62E9F511B86}" dt="2017-10-03T00:58:23.299" v="143" actId="123"/>
        <pc:sldMkLst>
          <pc:docMk/>
          <pc:sldMk cId="396174082" sldId="288"/>
        </pc:sldMkLst>
        <pc:spChg chg="mod">
          <ac:chgData name="Mubin, Shafat" userId="67a2c79f-e628-46c3-a23a-ed41267b09e5" providerId="ADAL" clId="{CA496ED3-D77C-47DD-9C74-C62E9F511B86}" dt="2017-10-03T00:58:23.299" v="143" actId="123"/>
          <ac:spMkLst>
            <pc:docMk/>
            <pc:sldMk cId="396174082" sldId="288"/>
            <ac:spMk id="4" creationId="{00000000-0000-0000-0000-000000000000}"/>
          </ac:spMkLst>
        </pc:spChg>
      </pc:sldChg>
      <pc:sldChg chg="del">
        <pc:chgData name="Mubin, Shafat" userId="67a2c79f-e628-46c3-a23a-ed41267b09e5" providerId="ADAL" clId="{CA496ED3-D77C-47DD-9C74-C62E9F511B86}" dt="2017-09-20T21:03:01.990" v="37" actId="2696"/>
        <pc:sldMkLst>
          <pc:docMk/>
          <pc:sldMk cId="3575639450" sldId="290"/>
        </pc:sldMkLst>
      </pc:sldChg>
      <pc:sldChg chg="modSp">
        <pc:chgData name="Mubin, Shafat" userId="67a2c79f-e628-46c3-a23a-ed41267b09e5" providerId="ADAL" clId="{CA496ED3-D77C-47DD-9C74-C62E9F511B86}" dt="2017-09-20T21:04:29.526" v="49" actId="20577"/>
        <pc:sldMkLst>
          <pc:docMk/>
          <pc:sldMk cId="95521774" sldId="298"/>
        </pc:sldMkLst>
        <pc:spChg chg="mod">
          <ac:chgData name="Mubin, Shafat" userId="67a2c79f-e628-46c3-a23a-ed41267b09e5" providerId="ADAL" clId="{CA496ED3-D77C-47DD-9C74-C62E9F511B86}" dt="2017-09-20T21:04:29.526" v="49" actId="20577"/>
          <ac:spMkLst>
            <pc:docMk/>
            <pc:sldMk cId="95521774" sldId="298"/>
            <ac:spMk id="2" creationId="{00000000-0000-0000-0000-000000000000}"/>
          </ac:spMkLst>
        </pc:spChg>
      </pc:sldChg>
      <pc:sldChg chg="del">
        <pc:chgData name="Mubin, Shafat" userId="67a2c79f-e628-46c3-a23a-ed41267b09e5" providerId="ADAL" clId="{CA496ED3-D77C-47DD-9C74-C62E9F511B86}" dt="2017-09-29T15:22:11.114" v="140" actId="2696"/>
        <pc:sldMkLst>
          <pc:docMk/>
          <pc:sldMk cId="1779407308" sldId="316"/>
        </pc:sldMkLst>
      </pc:sldChg>
      <pc:sldChg chg="del">
        <pc:chgData name="Mubin, Shafat" userId="67a2c79f-e628-46c3-a23a-ed41267b09e5" providerId="ADAL" clId="{CA496ED3-D77C-47DD-9C74-C62E9F511B86}" dt="2017-09-22T15:03:18.906" v="61" actId="2696"/>
        <pc:sldMkLst>
          <pc:docMk/>
          <pc:sldMk cId="2817765383" sldId="321"/>
        </pc:sldMkLst>
      </pc:sldChg>
      <pc:sldChg chg="del">
        <pc:chgData name="Mubin, Shafat" userId="67a2c79f-e628-46c3-a23a-ed41267b09e5" providerId="ADAL" clId="{CA496ED3-D77C-47DD-9C74-C62E9F511B86}" dt="2017-09-22T15:03:18.955" v="62" actId="2696"/>
        <pc:sldMkLst>
          <pc:docMk/>
          <pc:sldMk cId="3238851090" sldId="322"/>
        </pc:sldMkLst>
      </pc:sldChg>
      <pc:sldChg chg="del">
        <pc:chgData name="Mubin, Shafat" userId="67a2c79f-e628-46c3-a23a-ed41267b09e5" providerId="ADAL" clId="{CA496ED3-D77C-47DD-9C74-C62E9F511B86}" dt="2017-09-22T15:03:18.895" v="60" actId="2696"/>
        <pc:sldMkLst>
          <pc:docMk/>
          <pc:sldMk cId="3305194527" sldId="323"/>
        </pc:sldMkLst>
      </pc:sldChg>
      <pc:sldChg chg="add del">
        <pc:chgData name="Mubin, Shafat" userId="67a2c79f-e628-46c3-a23a-ed41267b09e5" providerId="ADAL" clId="{CA496ED3-D77C-47DD-9C74-C62E9F511B86}" dt="2017-09-20T21:01:19.471" v="29" actId="2696"/>
        <pc:sldMkLst>
          <pc:docMk/>
          <pc:sldMk cId="806104631" sldId="326"/>
        </pc:sldMkLst>
      </pc:sldChg>
      <pc:sldChg chg="add del">
        <pc:chgData name="Mubin, Shafat" userId="67a2c79f-e628-46c3-a23a-ed41267b09e5" providerId="ADAL" clId="{CA496ED3-D77C-47DD-9C74-C62E9F511B86}" dt="2017-09-22T14:51:16.547" v="51" actId="2696"/>
        <pc:sldMkLst>
          <pc:docMk/>
          <pc:sldMk cId="792358180" sldId="327"/>
        </pc:sldMkLst>
      </pc:sldChg>
      <pc:sldChg chg="add del">
        <pc:chgData name="Mubin, Shafat" userId="67a2c79f-e628-46c3-a23a-ed41267b09e5" providerId="ADAL" clId="{CA496ED3-D77C-47DD-9C74-C62E9F511B86}" dt="2017-09-22T14:50:55.751" v="50" actId="2696"/>
        <pc:sldMkLst>
          <pc:docMk/>
          <pc:sldMk cId="1447211464" sldId="328"/>
        </pc:sldMkLst>
      </pc:sldChg>
      <pc:sldChg chg="add del">
        <pc:chgData name="Mubin, Shafat" userId="67a2c79f-e628-46c3-a23a-ed41267b09e5" providerId="ADAL" clId="{CA496ED3-D77C-47DD-9C74-C62E9F511B86}" dt="2017-09-22T14:52:04.368" v="52" actId="2696"/>
        <pc:sldMkLst>
          <pc:docMk/>
          <pc:sldMk cId="525045688" sldId="329"/>
        </pc:sldMkLst>
      </pc:sldChg>
      <pc:sldChg chg="add del">
        <pc:chgData name="Mubin, Shafat" userId="67a2c79f-e628-46c3-a23a-ed41267b09e5" providerId="ADAL" clId="{CA496ED3-D77C-47DD-9C74-C62E9F511B86}" dt="2017-09-22T14:52:04.664" v="53" actId="2696"/>
        <pc:sldMkLst>
          <pc:docMk/>
          <pc:sldMk cId="3158138528" sldId="330"/>
        </pc:sldMkLst>
      </pc:sldChg>
      <pc:sldChg chg="add del">
        <pc:chgData name="Mubin, Shafat" userId="67a2c79f-e628-46c3-a23a-ed41267b09e5" providerId="ADAL" clId="{CA496ED3-D77C-47DD-9C74-C62E9F511B86}" dt="2017-09-22T14:52:04.977" v="54" actId="2696"/>
        <pc:sldMkLst>
          <pc:docMk/>
          <pc:sldMk cId="1712363316" sldId="331"/>
        </pc:sldMkLst>
      </pc:sldChg>
      <pc:sldChg chg="add del">
        <pc:chgData name="Mubin, Shafat" userId="67a2c79f-e628-46c3-a23a-ed41267b09e5" providerId="ADAL" clId="{CA496ED3-D77C-47DD-9C74-C62E9F511B86}" dt="2017-09-22T14:52:05.180" v="55" actId="2696"/>
        <pc:sldMkLst>
          <pc:docMk/>
          <pc:sldMk cId="212989346" sldId="332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2919793455" sldId="333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1060929965" sldId="334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4028116042" sldId="335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3444031465" sldId="336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3801092817" sldId="337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1703935400" sldId="338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3491965387" sldId="339"/>
        </pc:sldMkLst>
      </pc:sldChg>
      <pc:sldChg chg="addSp modSp add del modAnim">
        <pc:chgData name="Mubin, Shafat" userId="67a2c79f-e628-46c3-a23a-ed41267b09e5" providerId="ADAL" clId="{CA496ED3-D77C-47DD-9C74-C62E9F511B86}" dt="2017-09-26T16:29:17.456" v="138"/>
        <pc:sldMkLst>
          <pc:docMk/>
          <pc:sldMk cId="3173919833" sldId="340"/>
        </pc:sldMkLst>
        <pc:spChg chg="add mod">
          <ac:chgData name="Mubin, Shafat" userId="67a2c79f-e628-46c3-a23a-ed41267b09e5" providerId="ADAL" clId="{CA496ED3-D77C-47DD-9C74-C62E9F511B86}" dt="2017-09-26T16:28:40.178" v="117" actId="1036"/>
          <ac:spMkLst>
            <pc:docMk/>
            <pc:sldMk cId="3173919833" sldId="340"/>
            <ac:spMk id="9" creationId="{F98CBA46-3D92-4B7F-9E98-938FF9D6E75C}"/>
          </ac:spMkLst>
        </pc:spChg>
        <pc:spChg chg="add mod">
          <ac:chgData name="Mubin, Shafat" userId="67a2c79f-e628-46c3-a23a-ed41267b09e5" providerId="ADAL" clId="{CA496ED3-D77C-47DD-9C74-C62E9F511B86}" dt="2017-09-26T16:28:59.795" v="131" actId="20577"/>
          <ac:spMkLst>
            <pc:docMk/>
            <pc:sldMk cId="3173919833" sldId="340"/>
            <ac:spMk id="21" creationId="{AE55EFFE-7D04-4F51-9723-F9D398F7F693}"/>
          </ac:spMkLst>
        </pc:spChg>
        <pc:spChg chg="mod">
          <ac:chgData name="Mubin, Shafat" userId="67a2c79f-e628-46c3-a23a-ed41267b09e5" providerId="ADAL" clId="{CA496ED3-D77C-47DD-9C74-C62E9F511B86}" dt="2017-09-22T14:59:23.062" v="59" actId="2696"/>
          <ac:spMkLst>
            <pc:docMk/>
            <pc:sldMk cId="3173919833" sldId="340"/>
            <ac:spMk id="23" creationId="{00000000-0000-0000-0000-000000000000}"/>
          </ac:spMkLst>
        </pc:spChg>
        <pc:grpChg chg="add mod">
          <ac:chgData name="Mubin, Shafat" userId="67a2c79f-e628-46c3-a23a-ed41267b09e5" providerId="ADAL" clId="{CA496ED3-D77C-47DD-9C74-C62E9F511B86}" dt="2017-09-22T14:59:23.062" v="59" actId="2696"/>
          <ac:grpSpMkLst>
            <pc:docMk/>
            <pc:sldMk cId="3173919833" sldId="340"/>
            <ac:grpSpMk id="6" creationId="{0F396983-FD7A-4128-AEE5-833FACE78B26}"/>
          </ac:grpSpMkLst>
        </pc:grpChg>
        <pc:graphicFrameChg chg="mod">
          <ac:chgData name="Mubin, Shafat" userId="67a2c79f-e628-46c3-a23a-ed41267b09e5" providerId="ADAL" clId="{CA496ED3-D77C-47DD-9C74-C62E9F511B86}" dt="2017-09-26T16:28:19.154" v="96" actId="1076"/>
          <ac:graphicFrameMkLst>
            <pc:docMk/>
            <pc:sldMk cId="3173919833" sldId="340"/>
            <ac:graphicFrameMk id="2" creationId="{00000000-0000-0000-0000-000000000000}"/>
          </ac:graphicFrameMkLst>
        </pc:graphicFrameChg>
        <pc:graphicFrameChg chg="mod">
          <ac:chgData name="Mubin, Shafat" userId="67a2c79f-e628-46c3-a23a-ed41267b09e5" providerId="ADAL" clId="{CA496ED3-D77C-47DD-9C74-C62E9F511B86}" dt="2017-09-26T16:28:21.419" v="97" actId="1076"/>
          <ac:graphicFrameMkLst>
            <pc:docMk/>
            <pc:sldMk cId="3173919833" sldId="340"/>
            <ac:graphicFrameMk id="7" creationId="{00000000-0000-0000-0000-000000000000}"/>
          </ac:graphicFrameMkLst>
        </pc:graphicFrameChg>
        <pc:graphicFrameChg chg="mod">
          <ac:chgData name="Mubin, Shafat" userId="67a2c79f-e628-46c3-a23a-ed41267b09e5" providerId="ADAL" clId="{CA496ED3-D77C-47DD-9C74-C62E9F511B86}" dt="2017-09-22T14:59:16.408" v="58" actId="1076"/>
          <ac:graphicFrameMkLst>
            <pc:docMk/>
            <pc:sldMk cId="3173919833" sldId="340"/>
            <ac:graphicFrameMk id="8" creationId="{00000000-0000-0000-0000-000000000000}"/>
          </ac:graphicFrameMkLst>
        </pc:graphicFrameChg>
        <pc:graphicFrameChg chg="mod">
          <ac:chgData name="Mubin, Shafat" userId="67a2c79f-e628-46c3-a23a-ed41267b09e5" providerId="ADAL" clId="{CA496ED3-D77C-47DD-9C74-C62E9F511B86}" dt="2017-09-26T16:28:19.154" v="96" actId="1076"/>
          <ac:graphicFrameMkLst>
            <pc:docMk/>
            <pc:sldMk cId="3173919833" sldId="340"/>
            <ac:graphicFrameMk id="26632" creationId="{00000000-0000-0000-0000-000000000000}"/>
          </ac:graphicFrameMkLst>
        </pc:graphicFrameChg>
        <pc:cxnChg chg="mod">
          <ac:chgData name="Mubin, Shafat" userId="67a2c79f-e628-46c3-a23a-ed41267b09e5" providerId="ADAL" clId="{CA496ED3-D77C-47DD-9C74-C62E9F511B86}" dt="2017-09-22T14:59:23.062" v="59" actId="2696"/>
          <ac:cxnSpMkLst>
            <pc:docMk/>
            <pc:sldMk cId="3173919833" sldId="340"/>
            <ac:cxnSpMk id="19" creationId="{00000000-0000-0000-0000-000000000000}"/>
          </ac:cxnSpMkLst>
        </pc:cxnChg>
        <pc:cxnChg chg="mod">
          <ac:chgData name="Mubin, Shafat" userId="67a2c79f-e628-46c3-a23a-ed41267b09e5" providerId="ADAL" clId="{CA496ED3-D77C-47DD-9C74-C62E9F511B86}" dt="2017-09-22T14:59:23.062" v="59" actId="2696"/>
          <ac:cxnSpMkLst>
            <pc:docMk/>
            <pc:sldMk cId="3173919833" sldId="340"/>
            <ac:cxnSpMk id="20" creationId="{00000000-0000-0000-0000-000000000000}"/>
          </ac:cxnSpMkLst>
        </pc:cxnChg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2947148802" sldId="341"/>
        </pc:sldMkLst>
      </pc:sldChg>
      <pc:sldChg chg="add del">
        <pc:chgData name="Mubin, Shafat" userId="67a2c79f-e628-46c3-a23a-ed41267b09e5" providerId="ADAL" clId="{CA496ED3-D77C-47DD-9C74-C62E9F511B86}" dt="2017-09-20T21:01:14.627" v="28" actId="20577"/>
        <pc:sldMkLst>
          <pc:docMk/>
          <pc:sldMk cId="2066001394" sldId="342"/>
        </pc:sldMkLst>
      </pc:sldChg>
      <pc:sldChg chg="add">
        <pc:chgData name="Mubin, Shafat" userId="67a2c79f-e628-46c3-a23a-ed41267b09e5" providerId="ADAL" clId="{CA496ED3-D77C-47DD-9C74-C62E9F511B86}" dt="2017-09-20T21:01:14.627" v="28" actId="20577"/>
        <pc:sldMkLst>
          <pc:docMk/>
          <pc:sldMk cId="361255266" sldId="343"/>
        </pc:sldMkLst>
      </pc:sldChg>
      <pc:sldChg chg="add del">
        <pc:chgData name="Mubin, Shafat" userId="67a2c79f-e628-46c3-a23a-ed41267b09e5" providerId="ADAL" clId="{CA496ED3-D77C-47DD-9C74-C62E9F511B86}" dt="2017-09-20T21:01:13.218" v="27" actId="20577"/>
        <pc:sldMkLst>
          <pc:docMk/>
          <pc:sldMk cId="1872129680" sldId="343"/>
        </pc:sldMkLst>
      </pc:sldChg>
      <pc:sldChg chg="add del">
        <pc:chgData name="Mubin, Shafat" userId="67a2c79f-e628-46c3-a23a-ed41267b09e5" providerId="ADAL" clId="{CA496ED3-D77C-47DD-9C74-C62E9F511B86}" dt="2017-09-20T21:01:13.218" v="27" actId="20577"/>
        <pc:sldMkLst>
          <pc:docMk/>
          <pc:sldMk cId="875032712" sldId="344"/>
        </pc:sldMkLst>
      </pc:sldChg>
      <pc:sldChg chg="modSp add">
        <pc:chgData name="Mubin, Shafat" userId="67a2c79f-e628-46c3-a23a-ed41267b09e5" providerId="ADAL" clId="{CA496ED3-D77C-47DD-9C74-C62E9F511B86}" dt="2017-09-26T15:38:53.005" v="78" actId="6549"/>
        <pc:sldMkLst>
          <pc:docMk/>
          <pc:sldMk cId="2663699759" sldId="344"/>
        </pc:sldMkLst>
        <pc:spChg chg="mod">
          <ac:chgData name="Mubin, Shafat" userId="67a2c79f-e628-46c3-a23a-ed41267b09e5" providerId="ADAL" clId="{CA496ED3-D77C-47DD-9C74-C62E9F511B86}" dt="2017-09-26T15:38:53.005" v="78" actId="6549"/>
          <ac:spMkLst>
            <pc:docMk/>
            <pc:sldMk cId="2663699759" sldId="344"/>
            <ac:spMk id="2" creationId="{00000000-0000-0000-0000-000000000000}"/>
          </ac:spMkLst>
        </pc:spChg>
      </pc:sldChg>
      <pc:sldChg chg="add del">
        <pc:chgData name="Mubin, Shafat" userId="67a2c79f-e628-46c3-a23a-ed41267b09e5" providerId="ADAL" clId="{CA496ED3-D77C-47DD-9C74-C62E9F511B86}" dt="2017-09-20T21:01:13.218" v="27" actId="20577"/>
        <pc:sldMkLst>
          <pc:docMk/>
          <pc:sldMk cId="2233502025" sldId="345"/>
        </pc:sldMkLst>
      </pc:sldChg>
      <pc:sldChg chg="add">
        <pc:chgData name="Mubin, Shafat" userId="67a2c79f-e628-46c3-a23a-ed41267b09e5" providerId="ADAL" clId="{CA496ED3-D77C-47DD-9C74-C62E9F511B86}" dt="2017-09-20T21:01:14.627" v="28" actId="20577"/>
        <pc:sldMkLst>
          <pc:docMk/>
          <pc:sldMk cId="2439080674" sldId="345"/>
        </pc:sldMkLst>
      </pc:sldChg>
      <pc:sldChg chg="add del">
        <pc:chgData name="Mubin, Shafat" userId="67a2c79f-e628-46c3-a23a-ed41267b09e5" providerId="ADAL" clId="{CA496ED3-D77C-47DD-9C74-C62E9F511B86}" dt="2017-09-28T14:05:52.073" v="139" actId="2696"/>
        <pc:sldMkLst>
          <pc:docMk/>
          <pc:sldMk cId="1447211464" sldId="346"/>
        </pc:sldMkLst>
      </pc:sldChg>
      <pc:sldChg chg="add">
        <pc:chgData name="Mubin, Shafat" userId="67a2c79f-e628-46c3-a23a-ed41267b09e5" providerId="ADAL" clId="{CA496ED3-D77C-47DD-9C74-C62E9F511B86}" dt="2017-09-26T15:07:45.406" v="63"/>
        <pc:sldMkLst>
          <pc:docMk/>
          <pc:sldMk cId="525045688" sldId="347"/>
        </pc:sldMkLst>
      </pc:sldChg>
      <pc:sldChg chg="add">
        <pc:chgData name="Mubin, Shafat" userId="67a2c79f-e628-46c3-a23a-ed41267b09e5" providerId="ADAL" clId="{CA496ED3-D77C-47DD-9C74-C62E9F511B86}" dt="2017-09-26T15:07:45.406" v="63"/>
        <pc:sldMkLst>
          <pc:docMk/>
          <pc:sldMk cId="3158138528" sldId="348"/>
        </pc:sldMkLst>
      </pc:sldChg>
      <pc:sldChg chg="modSp add">
        <pc:chgData name="Mubin, Shafat" userId="67a2c79f-e628-46c3-a23a-ed41267b09e5" providerId="ADAL" clId="{CA496ED3-D77C-47DD-9C74-C62E9F511B86}" dt="2017-09-26T15:10:22.625" v="77"/>
        <pc:sldMkLst>
          <pc:docMk/>
          <pc:sldMk cId="1712363316" sldId="349"/>
        </pc:sldMkLst>
        <pc:spChg chg="mod">
          <ac:chgData name="Mubin, Shafat" userId="67a2c79f-e628-46c3-a23a-ed41267b09e5" providerId="ADAL" clId="{CA496ED3-D77C-47DD-9C74-C62E9F511B86}" dt="2017-09-26T15:10:22.625" v="77"/>
          <ac:spMkLst>
            <pc:docMk/>
            <pc:sldMk cId="1712363316" sldId="349"/>
            <ac:spMk id="3" creationId="{00000000-0000-0000-0000-000000000000}"/>
          </ac:spMkLst>
        </pc:spChg>
      </pc:sldChg>
      <pc:sldChg chg="add">
        <pc:chgData name="Mubin, Shafat" userId="67a2c79f-e628-46c3-a23a-ed41267b09e5" providerId="ADAL" clId="{CA496ED3-D77C-47DD-9C74-C62E9F511B86}" dt="2017-09-26T15:07:45.406" v="63"/>
        <pc:sldMkLst>
          <pc:docMk/>
          <pc:sldMk cId="212989346" sldId="350"/>
        </pc:sldMkLst>
      </pc:sldChg>
      <pc:sldChg chg="add">
        <pc:chgData name="Mubin, Shafat" userId="67a2c79f-e628-46c3-a23a-ed41267b09e5" providerId="ADAL" clId="{CA496ED3-D77C-47DD-9C74-C62E9F511B86}" dt="2017-09-29T15:23:27.765" v="141"/>
        <pc:sldMkLst>
          <pc:docMk/>
          <pc:sldMk cId="3940742089" sldId="351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2B6DC-5EE7-41D9-8554-2DBD314FA7D1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5ED95-DA71-4F9F-8072-1E86AE3C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283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41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initial</a:t>
            </a:r>
            <a:r>
              <a:rPr lang="en-US" baseline="0" dirty="0"/>
              <a:t> x and y component velocities?...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86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All</a:t>
            </a:r>
            <a:r>
              <a:rPr lang="en-US" baseline="0" dirty="0"/>
              <a:t> 3-dimensional trajectories can be collapsed into 2-D motion.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489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Yellow</a:t>
            </a:r>
            <a:r>
              <a:rPr lang="en-US" baseline="0" dirty="0"/>
              <a:t> ball is launched the same time the red ball is dropped…</a:t>
            </a:r>
            <a:br>
              <a:rPr lang="en-US" baseline="0" dirty="0"/>
            </a:br>
            <a:r>
              <a:rPr lang="en-US" baseline="0" dirty="0"/>
              <a:t>Talk about a bullet being dropped and a bullet fired from the gun…</a:t>
            </a:r>
          </a:p>
          <a:p>
            <a:r>
              <a:rPr lang="en-US" baseline="0" dirty="0"/>
              <a:t>Use a ruler with two pennies – snap it and listen for each </a:t>
            </a:r>
            <a:r>
              <a:rPr lang="en-US" baseline="0"/>
              <a:t>to fall…</a:t>
            </a:r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898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54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18E7-81DF-4A79-B6AA-2B8C684D58FE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69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1D54-81E0-4DE6-A879-BD8DB69DBEE6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31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9C0F-6931-46BB-8583-0AC19C07121B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82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F5D9A-B327-4AE4-8E85-851F99328A96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01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A474-D637-47E9-884A-84F726146725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910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453F-6747-4F29-816F-69DA21021993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44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FC9F-3536-46E5-A2B4-6383B7F2C084}" type="datetime1">
              <a:rPr lang="en-US" smtClean="0"/>
              <a:t>6/18/2022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09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4A3C-415C-4A48-8387-ED2928D69EA2}" type="datetime1">
              <a:rPr lang="en-US" smtClean="0"/>
              <a:t>6/18/2022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5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25CE-35E6-404C-8350-1739646D21E0}" type="datetime1">
              <a:rPr lang="en-US" smtClean="0"/>
              <a:t>6/18/2022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96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A8B7-DBB6-4FDD-A8E0-D95E24F64BA3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8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32EC-04F0-4341-A106-83B2378B9B43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6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5F47E-76FA-4C7E-BFDA-9D5FB8A81BDD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6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bJPONii7F-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40.png"/><Relationship Id="rId9" Type="http://schemas.openxmlformats.org/officeDocument/2006/relationships/image" Target="NUL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89.png"/><Relationship Id="rId3" Type="http://schemas.openxmlformats.org/officeDocument/2006/relationships/image" Target="../media/image7.emf"/><Relationship Id="rId7" Type="http://schemas.openxmlformats.org/officeDocument/2006/relationships/image" Target="../media/image91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82.png"/><Relationship Id="rId11" Type="http://schemas.openxmlformats.org/officeDocument/2006/relationships/image" Target="../media/image132.png"/><Relationship Id="rId10" Type="http://schemas.openxmlformats.org/officeDocument/2006/relationships/image" Target="../media/image121.png"/><Relationship Id="rId9" Type="http://schemas.openxmlformats.org/officeDocument/2006/relationships/image" Target="../media/image1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image" Target="NUL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NULL"/><Relationship Id="rId5" Type="http://schemas.openxmlformats.org/officeDocument/2006/relationships/image" Target="NUL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30.png"/><Relationship Id="rId3" Type="http://schemas.openxmlformats.org/officeDocument/2006/relationships/image" Target="../media/image8.png"/><Relationship Id="rId12" Type="http://schemas.openxmlformats.org/officeDocument/2006/relationships/image" Target="../media/image82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NULL"/><Relationship Id="rId11" Type="http://schemas.openxmlformats.org/officeDocument/2006/relationships/image" Target="../media/image9.jpeg"/><Relationship Id="rId10" Type="http://schemas.openxmlformats.org/officeDocument/2006/relationships/image" Target="NUL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7" Type="http://schemas.openxmlformats.org/officeDocument/2006/relationships/image" Target="NULL"/><Relationship Id="rId17" Type="http://schemas.openxmlformats.org/officeDocument/2006/relationships/image" Target="../media/image830.png"/><Relationship Id="rId2" Type="http://schemas.openxmlformats.org/officeDocument/2006/relationships/image" Target="../media/image8.png"/><Relationship Id="rId16" Type="http://schemas.openxmlformats.org/officeDocument/2006/relationships/image" Target="../media/image820.png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5" Type="http://schemas.openxmlformats.org/officeDocument/2006/relationships/image" Target="../media/image9.jpeg"/><Relationship Id="rId10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8" Type="http://schemas.openxmlformats.org/officeDocument/2006/relationships/image" Target="../media/image9.jpeg"/><Relationship Id="rId7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../media/image8.png"/><Relationship Id="rId16" Type="http://schemas.openxmlformats.org/officeDocument/2006/relationships/image" Target="NULL"/><Relationship Id="rId20" Type="http://schemas.openxmlformats.org/officeDocument/2006/relationships/image" Target="../media/image830.png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../media/image820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8" Type="http://schemas.openxmlformats.org/officeDocument/2006/relationships/image" Target="NULL"/><Relationship Id="rId21" Type="http://schemas.openxmlformats.org/officeDocument/2006/relationships/image" Target="NULL"/><Relationship Id="rId7" Type="http://schemas.openxmlformats.org/officeDocument/2006/relationships/image" Target="NULL"/><Relationship Id="rId17" Type="http://schemas.openxmlformats.org/officeDocument/2006/relationships/image" Target="NULL"/><Relationship Id="rId25" Type="http://schemas.openxmlformats.org/officeDocument/2006/relationships/image" Target="../media/image830.png"/><Relationship Id="rId2" Type="http://schemas.openxmlformats.org/officeDocument/2006/relationships/image" Target="../media/image8.png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24" Type="http://schemas.openxmlformats.org/officeDocument/2006/relationships/image" Target="../media/image820.png"/><Relationship Id="rId15" Type="http://schemas.openxmlformats.org/officeDocument/2006/relationships/image" Target="NULL"/><Relationship Id="rId23" Type="http://schemas.openxmlformats.org/officeDocument/2006/relationships/image" Target="../media/image9.jpeg"/><Relationship Id="rId10" Type="http://schemas.openxmlformats.org/officeDocument/2006/relationships/image" Target="NULL"/><Relationship Id="rId19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Relationship Id="rId22" Type="http://schemas.openxmlformats.org/officeDocument/2006/relationships/image" Target="NUL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0.png"/><Relationship Id="rId4" Type="http://schemas.openxmlformats.org/officeDocument/2006/relationships/image" Target="../media/image8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7" Type="http://schemas.openxmlformats.org/officeDocument/2006/relationships/image" Target="../media/image9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93.png"/><Relationship Id="rId11" Type="http://schemas.openxmlformats.org/officeDocument/2006/relationships/image" Target="../media/image25.png"/><Relationship Id="rId5" Type="http://schemas.openxmlformats.org/officeDocument/2006/relationships/image" Target="../media/image910.png"/><Relationship Id="rId10" Type="http://schemas.openxmlformats.org/officeDocument/2006/relationships/image" Target="../media/image97.png"/><Relationship Id="rId9" Type="http://schemas.openxmlformats.org/officeDocument/2006/relationships/image" Target="../media/image23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5.wmf"/><Relationship Id="rId2" Type="http://schemas.openxmlformats.org/officeDocument/2006/relationships/tags" Target="../tags/tag1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7.wmf"/><Relationship Id="rId5" Type="http://schemas.openxmlformats.org/officeDocument/2006/relationships/image" Target="../media/image18.jpeg"/><Relationship Id="rId10" Type="http://schemas.openxmlformats.org/officeDocument/2006/relationships/oleObject" Target="../embeddings/oleObject3.bin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8.bin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7.bin"/><Relationship Id="rId2" Type="http://schemas.openxmlformats.org/officeDocument/2006/relationships/tags" Target="../tags/tag11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21.wmf"/><Relationship Id="rId5" Type="http://schemas.openxmlformats.org/officeDocument/2006/relationships/image" Target="../media/image18.jpeg"/><Relationship Id="rId15" Type="http://schemas.openxmlformats.org/officeDocument/2006/relationships/oleObject" Target="../embeddings/oleObject9.bin"/><Relationship Id="rId10" Type="http://schemas.openxmlformats.org/officeDocument/2006/relationships/oleObject" Target="../embeddings/oleObject6.bin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20.wmf"/><Relationship Id="rId14" Type="http://schemas.openxmlformats.org/officeDocument/2006/relationships/image" Target="../media/image22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wmf"/><Relationship Id="rId2" Type="http://schemas.openxmlformats.org/officeDocument/2006/relationships/tags" Target="../tags/tag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21.wmf"/><Relationship Id="rId5" Type="http://schemas.openxmlformats.org/officeDocument/2006/relationships/image" Target="../media/image18.jpeg"/><Relationship Id="rId10" Type="http://schemas.openxmlformats.org/officeDocument/2006/relationships/oleObject" Target="../embeddings/oleObject12.bin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20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6" Type="http://schemas.openxmlformats.org/officeDocument/2006/relationships/image" Target="../media/image42.png"/><Relationship Id="rId10" Type="http://schemas.openxmlformats.org/officeDocument/2006/relationships/image" Target="../media/image45.png"/><Relationship Id="rId9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youtube.com/watch?v=ad-8Rf3W7B8" TargetMode="Externa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NULL"/><Relationship Id="rId5" Type="http://schemas.openxmlformats.org/officeDocument/2006/relationships/image" Target="NUL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118.png"/><Relationship Id="rId5" Type="http://schemas.openxmlformats.org/officeDocument/2006/relationships/image" Target="NUL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13" Type="http://schemas.openxmlformats.org/officeDocument/2006/relationships/image" Target="../media/image128.png"/><Relationship Id="rId7" Type="http://schemas.openxmlformats.org/officeDocument/2006/relationships/image" Target="../media/image122.png"/><Relationship Id="rId12" Type="http://schemas.openxmlformats.org/officeDocument/2006/relationships/image" Target="../media/image127.png"/><Relationship Id="rId17" Type="http://schemas.openxmlformats.org/officeDocument/2006/relationships/image" Target="../media/image13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0.png"/><Relationship Id="rId1" Type="http://schemas.openxmlformats.org/officeDocument/2006/relationships/tags" Target="../tags/tag16.xml"/><Relationship Id="rId6" Type="http://schemas.openxmlformats.org/officeDocument/2006/relationships/image" Target="../media/image120.png"/><Relationship Id="rId11" Type="http://schemas.openxmlformats.org/officeDocument/2006/relationships/image" Target="../media/image126.png"/><Relationship Id="rId5" Type="http://schemas.openxmlformats.org/officeDocument/2006/relationships/image" Target="../media/image119.png"/><Relationship Id="rId15" Type="http://schemas.openxmlformats.org/officeDocument/2006/relationships/image" Target="../media/image129.png"/><Relationship Id="rId10" Type="http://schemas.openxmlformats.org/officeDocument/2006/relationships/image" Target="../media/image125.png"/><Relationship Id="rId9" Type="http://schemas.openxmlformats.org/officeDocument/2006/relationships/image" Target="../media/image124.png"/><Relationship Id="rId14" Type="http://schemas.openxmlformats.org/officeDocument/2006/relationships/image" Target="../media/image18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136.png"/><Relationship Id="rId7" Type="http://schemas.openxmlformats.org/officeDocument/2006/relationships/image" Target="../media/image53.png"/><Relationship Id="rId12" Type="http://schemas.openxmlformats.org/officeDocument/2006/relationships/image" Target="../media/image1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52.png"/><Relationship Id="rId11" Type="http://schemas.openxmlformats.org/officeDocument/2006/relationships/image" Target="../media/image18.jpeg"/><Relationship Id="rId5" Type="http://schemas.openxmlformats.org/officeDocument/2006/relationships/image" Target="../media/image51.png"/><Relationship Id="rId10" Type="http://schemas.openxmlformats.org/officeDocument/2006/relationships/image" Target="../media/image134.png"/><Relationship Id="rId9" Type="http://schemas.openxmlformats.org/officeDocument/2006/relationships/image" Target="../media/image55.png"/><Relationship Id="rId14" Type="http://schemas.openxmlformats.org/officeDocument/2006/relationships/image" Target="../media/image13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61.png"/><Relationship Id="rId7" Type="http://schemas.openxmlformats.org/officeDocument/2006/relationships/image" Target="../media/image57.png"/><Relationship Id="rId12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56.png"/><Relationship Id="rId11" Type="http://schemas.openxmlformats.org/officeDocument/2006/relationships/image" Target="../media/image60.png"/><Relationship Id="rId5" Type="http://schemas.openxmlformats.org/officeDocument/2006/relationships/image" Target="NULL"/><Relationship Id="rId10" Type="http://schemas.openxmlformats.org/officeDocument/2006/relationships/image" Target="../media/image58.png"/><Relationship Id="rId9" Type="http://schemas.openxmlformats.org/officeDocument/2006/relationships/image" Target="../media/image50.png"/><Relationship Id="rId14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201.png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hyperlink" Target="https://phet.colorado.edu/sims/projectile-motion/projectile-motion_en.html" TargetMode="External"/><Relationship Id="rId11" Type="http://schemas.openxmlformats.org/officeDocument/2006/relationships/image" Target="../media/image28.tmp"/><Relationship Id="rId5" Type="http://schemas.openxmlformats.org/officeDocument/2006/relationships/image" Target="../media/image4.png"/><Relationship Id="rId10" Type="http://schemas.openxmlformats.org/officeDocument/2006/relationships/image" Target="../media/image70.png"/><Relationship Id="rId9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tmp"/><Relationship Id="rId7" Type="http://schemas.openxmlformats.org/officeDocument/2006/relationships/image" Target="../media/image130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image" Target="../media/image29.tmp"/><Relationship Id="rId5" Type="http://schemas.openxmlformats.org/officeDocument/2006/relationships/image" Target="../media/image110.png"/><Relationship Id="rId9" Type="http://schemas.openxmlformats.org/officeDocument/2006/relationships/image" Target="../media/image15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13" Type="http://schemas.openxmlformats.org/officeDocument/2006/relationships/image" Target="../media/image270.png"/><Relationship Id="rId7" Type="http://schemas.openxmlformats.org/officeDocument/2006/relationships/image" Target="../media/image200.png"/><Relationship Id="rId12" Type="http://schemas.openxmlformats.org/officeDocument/2006/relationships/image" Target="../media/image26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40.png"/><Relationship Id="rId1" Type="http://schemas.openxmlformats.org/officeDocument/2006/relationships/tags" Target="../tags/tag1.xml"/><Relationship Id="rId6" Type="http://schemas.openxmlformats.org/officeDocument/2006/relationships/image" Target="../media/image190.png"/><Relationship Id="rId11" Type="http://schemas.openxmlformats.org/officeDocument/2006/relationships/image" Target="../media/image250.png"/><Relationship Id="rId5" Type="http://schemas.openxmlformats.org/officeDocument/2006/relationships/image" Target="../media/image180.png"/><Relationship Id="rId15" Type="http://schemas.openxmlformats.org/officeDocument/2006/relationships/image" Target="../media/image330.png"/><Relationship Id="rId10" Type="http://schemas.openxmlformats.org/officeDocument/2006/relationships/image" Target="../media/image24.png"/><Relationship Id="rId9" Type="http://schemas.openxmlformats.org/officeDocument/2006/relationships/image" Target="../media/image230.png"/><Relationship Id="rId14" Type="http://schemas.openxmlformats.org/officeDocument/2006/relationships/image" Target="../media/image3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7" Type="http://schemas.openxmlformats.org/officeDocument/2006/relationships/image" Target="NUL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../media/image7.png"/><Relationship Id="rId9" Type="http://schemas.openxmlformats.org/officeDocument/2006/relationships/image" Target="NUL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png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6.emf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../media/image73.png"/><Relationship Id="rId7" Type="http://schemas.openxmlformats.org/officeDocument/2006/relationships/image" Target="NULL"/><Relationship Id="rId12" Type="http://schemas.openxmlformats.org/officeDocument/2006/relationships/image" Target="../media/image67.png"/><Relationship Id="rId17" Type="http://schemas.openxmlformats.org/officeDocument/2006/relationships/image" Target="../media/image8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9.png"/><Relationship Id="rId1" Type="http://schemas.openxmlformats.org/officeDocument/2006/relationships/tags" Target="../tags/tag4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../media/image47.png"/><Relationship Id="rId9" Type="http://schemas.openxmlformats.org/officeDocument/2006/relationships/image" Target="NULL"/><Relationship Id="rId14" Type="http://schemas.openxmlformats.org/officeDocument/2006/relationships/image" Target="../media/image7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21" Type="http://schemas.openxmlformats.org/officeDocument/2006/relationships/image" Target="../media/image670.png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slideLayout" Target="../slideLayouts/slideLayout2.xml"/><Relationship Id="rId16" Type="http://schemas.openxmlformats.org/officeDocument/2006/relationships/image" Target="NULL"/><Relationship Id="rId20" Type="http://schemas.openxmlformats.org/officeDocument/2006/relationships/image" Target="../media/image470.png"/><Relationship Id="rId1" Type="http://schemas.openxmlformats.org/officeDocument/2006/relationships/tags" Target="../tags/tag5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36.png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../media/image39.png"/><Relationship Id="rId9" Type="http://schemas.openxmlformats.org/officeDocument/2006/relationships/image" Target="NULL"/><Relationship Id="rId14" Type="http://schemas.openxmlformats.org/officeDocument/2006/relationships/image" Target="NULL"/><Relationship Id="rId22" Type="http://schemas.openxmlformats.org/officeDocument/2006/relationships/image" Target="../media/image7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3476" y="1095177"/>
            <a:ext cx="9144000" cy="4675896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+mn-lt"/>
              </a:rPr>
              <a:t>PHYS </a:t>
            </a:r>
            <a:r>
              <a:rPr lang="en-US" sz="4000" dirty="0" smtClean="0">
                <a:latin typeface="+mn-lt"/>
              </a:rPr>
              <a:t>1111K</a:t>
            </a:r>
            <a:r>
              <a:rPr lang="en-US" sz="4000" dirty="0">
                <a:latin typeface="+mn-lt"/>
              </a:rPr>
              <a:t/>
            </a:r>
            <a:br>
              <a:rPr lang="en-US" sz="4000" dirty="0">
                <a:latin typeface="+mn-lt"/>
              </a:rPr>
            </a:br>
            <a:r>
              <a:rPr lang="en-US" sz="4000" dirty="0">
                <a:latin typeface="+mn-lt"/>
              </a:rPr>
              <a:t/>
            </a:r>
            <a:br>
              <a:rPr lang="en-US" sz="4000" dirty="0">
                <a:latin typeface="+mn-lt"/>
              </a:rPr>
            </a:br>
            <a:r>
              <a:rPr lang="en-US" sz="4000" dirty="0" smtClean="0">
                <a:latin typeface="+mn-lt"/>
              </a:rPr>
              <a:t>Lectures 5-6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err="1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> Chapter 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3.1 – 3.3</a:t>
            </a:r>
            <a:b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3100" b="1" dirty="0" err="1" smtClean="0">
                <a:latin typeface="+mn-lt"/>
              </a:rPr>
              <a:t>Youtube</a:t>
            </a:r>
            <a:r>
              <a:rPr lang="en-US" sz="3100" b="1" dirty="0">
                <a:latin typeface="+mn-lt"/>
              </a:rPr>
              <a:t>: </a:t>
            </a:r>
            <a:r>
              <a:rPr lang="en-US" sz="3100" b="1" dirty="0">
                <a:latin typeface="+mn-lt"/>
                <a:hlinkClick r:id="rId2"/>
              </a:rPr>
              <a:t>https://</a:t>
            </a:r>
            <a:r>
              <a:rPr lang="en-US" sz="3100" b="1" dirty="0" smtClean="0">
                <a:latin typeface="+mn-lt"/>
                <a:hlinkClick r:id="rId2"/>
              </a:rPr>
              <a:t>youtu.be/bJPONii7F-U</a:t>
            </a:r>
            <a:r>
              <a:rPr lang="en-US" sz="3100" b="1" dirty="0" smtClean="0">
                <a:latin typeface="+mn-lt"/>
              </a:rPr>
              <a:t> </a:t>
            </a:r>
            <a:endParaRPr lang="en-US" sz="4000" b="1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1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Vector Representation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84633" y="1690688"/>
                <a:ext cx="5345624" cy="4713740"/>
              </a:xfrm>
              <a:ln>
                <a:solidFill>
                  <a:schemeClr val="tx1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 sz="2400" dirty="0" smtClean="0"/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400" b="1" dirty="0"/>
                  <a:t>Magnitude-Angle</a:t>
                </a:r>
              </a:p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dirty="0"/>
                  <a:t>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400" dirty="0"/>
                  <a:t>	</a:t>
                </a:r>
              </a:p>
              <a:p>
                <a:pPr marL="0" indent="0" algn="ctr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i="1" u="sng" dirty="0"/>
                  <a:t>OR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400" b="1" dirty="0"/>
                  <a:t>Unit Vectors</a:t>
                </a:r>
              </a:p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dirty="0"/>
                  <a:t>	</a:t>
                </a:r>
                <a:r>
                  <a:rPr lang="en-US" sz="2400" dirty="0"/>
                  <a:t>- vectors of length 1 </a:t>
                </a:r>
              </a:p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dirty="0"/>
                  <a:t>	-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e>
                    </m:acc>
                  </m:oMath>
                </a14:m>
                <a:r>
                  <a:rPr lang="en-US" sz="2400" b="1" dirty="0"/>
                  <a:t> </a:t>
                </a:r>
                <a:r>
                  <a:rPr lang="en-US" sz="2400" dirty="0"/>
                  <a:t>or</a:t>
                </a:r>
                <a:r>
                  <a:rPr lang="en-US" sz="2400" b="1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acc>
                  </m:oMath>
                </a14:m>
                <a:r>
                  <a:rPr lang="en-US" sz="2400" b="1" dirty="0"/>
                  <a:t> : </a:t>
                </a:r>
                <a:r>
                  <a:rPr lang="en-US" sz="2400" dirty="0"/>
                  <a:t>unit vector in x-direction</a:t>
                </a:r>
                <a:endParaRPr lang="en-US" sz="2400" b="1" dirty="0"/>
              </a:p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dirty="0"/>
                  <a:t>	-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𝐣</m:t>
                        </m:r>
                      </m:e>
                    </m:acc>
                  </m:oMath>
                </a14:m>
                <a:r>
                  <a:rPr lang="en-US" sz="2400" b="1" dirty="0"/>
                  <a:t> </a:t>
                </a:r>
                <a:r>
                  <a:rPr lang="en-US" sz="2400" dirty="0"/>
                  <a:t>or</a:t>
                </a:r>
                <a:r>
                  <a:rPr lang="en-US" sz="2400" b="1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</m:acc>
                  </m:oMath>
                </a14:m>
                <a:r>
                  <a:rPr lang="en-US" sz="2400" b="1" dirty="0"/>
                  <a:t> : </a:t>
                </a:r>
                <a:r>
                  <a:rPr lang="en-US" sz="2400" dirty="0"/>
                  <a:t>unit vector in y-direction</a:t>
                </a:r>
                <a:endParaRPr lang="en-US" sz="2400" b="1" dirty="0"/>
              </a:p>
              <a:p>
                <a:pPr marL="0" indent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2400" b="1" dirty="0"/>
                  <a:t>	</a:t>
                </a:r>
                <a:r>
                  <a:rPr lang="en-US" sz="2400" dirty="0"/>
                  <a:t>-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acc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</m:acc>
                  </m:oMath>
                </a14:m>
                <a:r>
                  <a:rPr lang="en-US" sz="2400" dirty="0" smtClean="0"/>
                  <a:t>   </a:t>
                </a:r>
                <a:r>
                  <a:rPr lang="en-US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sz="24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</m:acc>
                    <m:r>
                      <a:rPr lang="en-US" sz="2400" b="1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sz="2400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acc>
                  </m:oMath>
                </a14:m>
                <a:r>
                  <a:rPr lang="en-US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4633" y="1690688"/>
                <a:ext cx="5345624" cy="4713740"/>
              </a:xfrm>
              <a:blipFill>
                <a:blip r:embed="rId4"/>
                <a:stretch>
                  <a:fillRect l="-1365" r="-1138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10</a:t>
            </a:fld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6843567" y="2295491"/>
            <a:ext cx="5226513" cy="2198133"/>
            <a:chOff x="6470610" y="3337339"/>
            <a:chExt cx="3118363" cy="1204496"/>
          </a:xfrm>
        </p:grpSpPr>
        <p:grpSp>
          <p:nvGrpSpPr>
            <p:cNvPr id="45" name="Group 44"/>
            <p:cNvGrpSpPr/>
            <p:nvPr/>
          </p:nvGrpSpPr>
          <p:grpSpPr>
            <a:xfrm>
              <a:off x="6470610" y="3337339"/>
              <a:ext cx="3118363" cy="1204496"/>
              <a:chOff x="6997840" y="3052889"/>
              <a:chExt cx="3118363" cy="1204496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6997840" y="3052889"/>
                <a:ext cx="2438012" cy="775900"/>
                <a:chOff x="7391594" y="1410000"/>
                <a:chExt cx="2438012" cy="775900"/>
              </a:xfrm>
            </p:grpSpPr>
            <p:cxnSp>
              <p:nvCxnSpPr>
                <p:cNvPr id="59" name="Straight Connector 58"/>
                <p:cNvCxnSpPr/>
                <p:nvPr/>
              </p:nvCxnSpPr>
              <p:spPr>
                <a:xfrm flipH="1">
                  <a:off x="7391594" y="1410000"/>
                  <a:ext cx="2438012" cy="77590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0" name="TextBox 59"/>
                    <p:cNvSpPr txBox="1"/>
                    <p:nvPr/>
                  </p:nvSpPr>
                  <p:spPr>
                    <a:xfrm>
                      <a:off x="8176996" y="1505039"/>
                      <a:ext cx="833123" cy="4029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0" name="TextBox 5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176996" y="1505039"/>
                      <a:ext cx="833123" cy="402931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t="-1239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53" name="Group 52"/>
              <p:cNvGrpSpPr/>
              <p:nvPr/>
            </p:nvGrpSpPr>
            <p:grpSpPr>
              <a:xfrm>
                <a:off x="7006881" y="3052890"/>
                <a:ext cx="3109322" cy="1204495"/>
                <a:chOff x="7006881" y="3052890"/>
                <a:chExt cx="3109322" cy="1204495"/>
              </a:xfrm>
            </p:grpSpPr>
            <p:grpSp>
              <p:nvGrpSpPr>
                <p:cNvPr id="54" name="Group 53"/>
                <p:cNvGrpSpPr/>
                <p:nvPr/>
              </p:nvGrpSpPr>
              <p:grpSpPr>
                <a:xfrm flipH="1">
                  <a:off x="7006881" y="3052890"/>
                  <a:ext cx="2431393" cy="813114"/>
                  <a:chOff x="1953806" y="3187856"/>
                  <a:chExt cx="2431393" cy="813114"/>
                </a:xfrm>
              </p:grpSpPr>
              <p:cxnSp>
                <p:nvCxnSpPr>
                  <p:cNvPr id="57" name="Straight Connector 56"/>
                  <p:cNvCxnSpPr/>
                  <p:nvPr/>
                </p:nvCxnSpPr>
                <p:spPr>
                  <a:xfrm flipH="1">
                    <a:off x="1967859" y="3985804"/>
                    <a:ext cx="2417340" cy="15166"/>
                  </a:xfrm>
                  <a:prstGeom prst="line">
                    <a:avLst/>
                  </a:prstGeom>
                  <a:ln w="38100">
                    <a:solidFill>
                      <a:schemeClr val="accent5"/>
                    </a:solidFill>
                    <a:prstDash val="sysDash"/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/>
                  <p:cNvCxnSpPr/>
                  <p:nvPr/>
                </p:nvCxnSpPr>
                <p:spPr>
                  <a:xfrm flipH="1" flipV="1">
                    <a:off x="1953806" y="3187856"/>
                    <a:ext cx="14053" cy="805531"/>
                  </a:xfrm>
                  <a:prstGeom prst="line">
                    <a:avLst/>
                  </a:prstGeom>
                  <a:ln w="38100">
                    <a:solidFill>
                      <a:schemeClr val="accent5"/>
                    </a:solidFill>
                    <a:prstDash val="sysDash"/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5" name="TextBox 54"/>
                    <p:cNvSpPr txBox="1"/>
                    <p:nvPr/>
                  </p:nvSpPr>
                  <p:spPr>
                    <a:xfrm>
                      <a:off x="8018710" y="3888053"/>
                      <a:ext cx="83312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0" name="TextBox 5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18710" y="3888053"/>
                      <a:ext cx="833123" cy="369332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6" name="TextBox 55"/>
                    <p:cNvSpPr txBox="1"/>
                    <p:nvPr/>
                  </p:nvSpPr>
                  <p:spPr>
                    <a:xfrm>
                      <a:off x="9283080" y="3288784"/>
                      <a:ext cx="833123" cy="39126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1" name="TextBox 6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283080" y="3288784"/>
                      <a:ext cx="833123" cy="391261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b="-468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/>
                <p:cNvSpPr txBox="1"/>
                <p:nvPr/>
              </p:nvSpPr>
              <p:spPr>
                <a:xfrm>
                  <a:off x="7515976" y="3857358"/>
                  <a:ext cx="49987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6" name="TextBox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15976" y="3857358"/>
                  <a:ext cx="499871" cy="33855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Arc 46"/>
            <p:cNvSpPr/>
            <p:nvPr/>
          </p:nvSpPr>
          <p:spPr>
            <a:xfrm rot="1692263">
              <a:off x="7039934" y="3794212"/>
              <a:ext cx="583382" cy="378772"/>
            </a:xfrm>
            <a:prstGeom prst="arc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6524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5472"/>
            <a:ext cx="10515600" cy="82504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Example: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36" y="918656"/>
            <a:ext cx="5358919" cy="3609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59229" y="4687712"/>
                <a:ext cx="1745343" cy="203376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b="0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+4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b="0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29" y="4687712"/>
                <a:ext cx="1745343" cy="203376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307771" y="4954387"/>
                <a:ext cx="3947886" cy="160511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𝑭𝒊𝒏𝒅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:  </m:t>
                      </m:r>
                      <m:acc>
                        <m:accPr>
                          <m:chr m:val="⃗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lang="en-US" b="1" i="1" dirty="0" smtClean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acc>
                        <m:accPr>
                          <m:chr m:val="̂"/>
                          <m:ctrlP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−4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+4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+(</m:t>
                      </m:r>
                      <m:r>
                        <a:rPr lang="en-US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−4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dirty="0" smtClean="0"/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5−4+4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4−4−4</m:t>
                          </m:r>
                        </m:e>
                      </m:d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 smtClean="0"/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 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7771" y="4954387"/>
                <a:ext cx="3947886" cy="1605119"/>
              </a:xfrm>
              <a:prstGeom prst="rect">
                <a:avLst/>
              </a:prstGeom>
              <a:blipFill>
                <a:blip r:embed="rId7"/>
                <a:stretch>
                  <a:fillRect r="-308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/>
          <p:cNvGrpSpPr/>
          <p:nvPr/>
        </p:nvGrpSpPr>
        <p:grpSpPr>
          <a:xfrm>
            <a:off x="6607986" y="356497"/>
            <a:ext cx="4920992" cy="1995888"/>
            <a:chOff x="6452368" y="1509553"/>
            <a:chExt cx="4920992" cy="1354219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6452368" y="1795607"/>
              <a:ext cx="492099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" name="Group 8"/>
            <p:cNvGrpSpPr/>
            <p:nvPr/>
          </p:nvGrpSpPr>
          <p:grpSpPr>
            <a:xfrm>
              <a:off x="6847156" y="1509553"/>
              <a:ext cx="4466203" cy="1354219"/>
              <a:chOff x="6384456" y="3901158"/>
              <a:chExt cx="3251685" cy="106753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6384456" y="3901158"/>
                <a:ext cx="3251685" cy="1067531"/>
                <a:chOff x="6911686" y="3616708"/>
                <a:chExt cx="3251685" cy="1067531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6911686" y="3852078"/>
                  <a:ext cx="2523552" cy="832161"/>
                  <a:chOff x="7305440" y="2209189"/>
                  <a:chExt cx="2523552" cy="832161"/>
                </a:xfrm>
              </p:grpSpPr>
              <p:cxnSp>
                <p:nvCxnSpPr>
                  <p:cNvPr id="20" name="Straight Connector 19"/>
                  <p:cNvCxnSpPr/>
                  <p:nvPr/>
                </p:nvCxnSpPr>
                <p:spPr>
                  <a:xfrm flipH="1" flipV="1">
                    <a:off x="7412729" y="2209189"/>
                    <a:ext cx="2416263" cy="82137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headEnd type="arrow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1" name="TextBox 20"/>
                      <p:cNvSpPr txBox="1"/>
                      <p:nvPr/>
                    </p:nvSpPr>
                    <p:spPr>
                      <a:xfrm>
                        <a:off x="7305440" y="2722253"/>
                        <a:ext cx="1563249" cy="31909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</m:acc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</m:acc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𝑪</m:t>
                                  </m:r>
                                </m:e>
                              </m:acc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oMath>
                          </m:oMathPara>
                        </a14:m>
                        <a:endParaRPr lang="en-US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1" name="TextBox 2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305440" y="2722253"/>
                        <a:ext cx="1563249" cy="319097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7006881" y="3616708"/>
                  <a:ext cx="3156490" cy="1048294"/>
                  <a:chOff x="7006881" y="3616708"/>
                  <a:chExt cx="3156490" cy="1048294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 flipH="1">
                    <a:off x="7006881" y="3850838"/>
                    <a:ext cx="2421276" cy="814164"/>
                    <a:chOff x="1963923" y="3985804"/>
                    <a:chExt cx="2421276" cy="814164"/>
                  </a:xfrm>
                </p:grpSpPr>
                <p:cxnSp>
                  <p:nvCxnSpPr>
                    <p:cNvPr id="18" name="Straight Connector 17"/>
                    <p:cNvCxnSpPr/>
                    <p:nvPr/>
                  </p:nvCxnSpPr>
                  <p:spPr>
                    <a:xfrm flipH="1">
                      <a:off x="1967859" y="3985804"/>
                      <a:ext cx="2417340" cy="0"/>
                    </a:xfrm>
                    <a:prstGeom prst="line">
                      <a:avLst/>
                    </a:prstGeom>
                    <a:ln w="38100">
                      <a:solidFill>
                        <a:schemeClr val="accent5"/>
                      </a:solidFill>
                      <a:prstDash val="sysDash"/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Connector 18"/>
                    <p:cNvCxnSpPr/>
                    <p:nvPr/>
                  </p:nvCxnSpPr>
                  <p:spPr>
                    <a:xfrm flipH="1">
                      <a:off x="1963923" y="3994437"/>
                      <a:ext cx="14053" cy="805531"/>
                    </a:xfrm>
                    <a:prstGeom prst="line">
                      <a:avLst/>
                    </a:prstGeom>
                    <a:ln w="38100">
                      <a:solidFill>
                        <a:schemeClr val="accent5"/>
                      </a:solidFill>
                      <a:prstDash val="sysDash"/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6" name="TextBox 15"/>
                      <p:cNvSpPr txBox="1"/>
                      <p:nvPr/>
                    </p:nvSpPr>
                    <p:spPr>
                      <a:xfrm>
                        <a:off x="7908948" y="3616708"/>
                        <a:ext cx="833123" cy="2911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oMath>
                          </m:oMathPara>
                        </a14:m>
                        <a:endParaRPr lang="en-US" dirty="0">
                          <a:solidFill>
                            <a:schemeClr val="accent5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6" name="TextBox 15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908948" y="3616708"/>
                        <a:ext cx="833123" cy="29114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 t="-444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7" name="TextBox 16"/>
                      <p:cNvSpPr txBox="1"/>
                      <p:nvPr/>
                    </p:nvSpPr>
                    <p:spPr>
                      <a:xfrm>
                        <a:off x="9330248" y="4178536"/>
                        <a:ext cx="833123" cy="19754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oMath>
                          </m:oMathPara>
                        </a14:m>
                        <a:endParaRPr lang="en-US" dirty="0">
                          <a:solidFill>
                            <a:schemeClr val="accent5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7" name="TextBox 16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9330248" y="4178536"/>
                        <a:ext cx="833123" cy="197543"/>
                      </a:xfrm>
                      <a:prstGeom prst="rect">
                        <a:avLst/>
                      </a:prstGeom>
                      <a:blipFill>
                        <a:blip r:embed="rId10"/>
                        <a:stretch>
                          <a:fillRect t="-6667" b="-6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7515599" y="4307486"/>
                    <a:ext cx="499871" cy="18108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oMath>
                      </m:oMathPara>
                    </a14:m>
                    <a:endParaRPr lang="en-US" sz="1600" dirty="0">
                      <a:solidFill>
                        <a:schemeClr val="accent1">
                          <a:lumMod val="7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" name="TextBox 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15599" y="4307486"/>
                    <a:ext cx="499871" cy="18108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" name="Arc 11"/>
              <p:cNvSpPr/>
              <p:nvPr/>
            </p:nvSpPr>
            <p:spPr>
              <a:xfrm rot="1692263">
                <a:off x="7039934" y="4117229"/>
                <a:ext cx="583382" cy="378772"/>
              </a:xfrm>
              <a:prstGeom prst="arc">
                <a:avLst>
                  <a:gd name="adj1" fmla="val 16200000"/>
                  <a:gd name="adj2" fmla="val 1398249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 flipH="1">
              <a:off x="6965488" y="1568846"/>
              <a:ext cx="2" cy="473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653679" y="2777455"/>
                <a:ext cx="4674968" cy="157645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𝑭𝒊𝒏𝒅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𝒎𝒂𝒈𝒏𝒊𝒕𝒖𝒅𝒆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𝒐𝒇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</m:acc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</m:acc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b="1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200000"/>
                  </a:lnSpc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</m:acc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</m:acc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+(−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4)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41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3679" y="2777455"/>
                <a:ext cx="4674968" cy="157645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639165" y="4810025"/>
                <a:ext cx="4674968" cy="143423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𝑭𝒊𝒏𝒅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𝜽</m:t>
                    </m:r>
                  </m:oMath>
                </a14:m>
                <a:r>
                  <a:rPr lang="en-US" b="1" i="1" dirty="0" smtClean="0">
                    <a:latin typeface="Cambria Math" panose="020405030504060302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𝑡𝑎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=38.7°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9165" y="4810025"/>
                <a:ext cx="4674968" cy="14342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902228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9" grpId="0" animBg="1"/>
      <p:bldP spid="31" grpId="0" animBg="1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642600" cy="4486275"/>
              </a:xfrm>
            </p:spPr>
            <p:txBody>
              <a:bodyPr/>
              <a:lstStyle/>
              <a:p>
                <a:pPr>
                  <a:spcAft>
                    <a:spcPts val="600"/>
                  </a:spcAft>
                </a:pPr>
                <a:r>
                  <a:rPr lang="en-US" dirty="0" smtClean="0"/>
                  <a:t>Vectors in 2D are often decomposed into 2 components (x and y components) that are independent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 smtClean="0"/>
                  <a:t>The components and the original vector can be used to create a right-triangle, where rules of geometry can be applied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 smtClean="0"/>
                  <a:t>A negative sign flips the direction of the vector (magnitude unaffected)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 smtClean="0"/>
                  <a:t>Vectors can be added by joining head-to-tail, or by adding components separately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 smtClean="0"/>
                  <a:t>Vectors can be represented as magnitude and angle, or by unit-vector notation (e.g.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acc>
                    <m:r>
                      <a:rPr lang="en-US" b="1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</m:acc>
                  </m:oMath>
                </a14:m>
                <a:r>
                  <a:rPr lang="en-US" dirty="0" smtClean="0"/>
                  <a:t>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642600" cy="4486275"/>
              </a:xfrm>
              <a:blipFill>
                <a:blip r:embed="rId4"/>
                <a:stretch>
                  <a:fillRect l="-1032" t="-2174" r="-1662" b="-24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77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3133"/>
            <a:ext cx="10515600" cy="1325563"/>
          </a:xfrm>
        </p:spPr>
        <p:txBody>
          <a:bodyPr/>
          <a:lstStyle/>
          <a:p>
            <a:r>
              <a:rPr lang="en-US" b="1" dirty="0"/>
              <a:t>Displacement, Velocity, Acceleration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64325" y="1632066"/>
                <a:ext cx="5334463" cy="4713740"/>
              </a:xfrm>
              <a:ln>
                <a:solidFill>
                  <a:schemeClr val="tx1"/>
                </a:solidFill>
                <a:prstDash val="sysDot"/>
              </a:ln>
            </p:spPr>
            <p:txBody>
              <a:bodyPr anchor="ctr" anchorCtr="0">
                <a:normAutofit/>
              </a:bodyPr>
              <a:lstStyle/>
              <a:p>
                <a:pPr>
                  <a:spcBef>
                    <a:spcPts val="600"/>
                  </a:spcBef>
                  <a:spcAft>
                    <a:spcPts val="1800"/>
                  </a:spcAft>
                </a:pPr>
                <a:r>
                  <a:rPr lang="en-US" sz="2400" dirty="0"/>
                  <a:t>Vector components in x and y directions are </a:t>
                </a:r>
                <a:r>
                  <a:rPr lang="en-US" sz="2400" b="1" dirty="0"/>
                  <a:t>independent </a:t>
                </a:r>
                <a:r>
                  <a:rPr lang="en-US" sz="2400" dirty="0"/>
                  <a:t>(because x and y axes are perpendicular)</a:t>
                </a:r>
              </a:p>
              <a:p>
                <a:pPr>
                  <a:spcBef>
                    <a:spcPts val="0"/>
                  </a:spcBef>
                  <a:spcAft>
                    <a:spcPts val="1800"/>
                  </a:spcAft>
                </a:pPr>
                <a:r>
                  <a:rPr lang="en-US" sz="2400" dirty="0"/>
                  <a:t>Motion in x and y directions can be treated independently of each other, i.e. only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</m:oMath>
                </a14:m>
                <a:r>
                  <a:rPr lang="en-US" sz="2400" dirty="0"/>
                  <a:t> determine motion in the x-direction (and only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r>
                  <a:rPr lang="en-US" sz="2400" dirty="0"/>
                  <a:t> determine motion in the y-direction)</a:t>
                </a:r>
              </a:p>
              <a:p>
                <a:pPr>
                  <a:spcBef>
                    <a:spcPts val="0"/>
                  </a:spcBef>
                  <a:spcAft>
                    <a:spcPts val="1800"/>
                  </a:spcAft>
                </a:pPr>
                <a:r>
                  <a:rPr lang="en-US" sz="2400" dirty="0"/>
                  <a:t>Therefore, separate sets of equations of motion can be used independently for the x and y directions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4325" y="1632066"/>
                <a:ext cx="5334463" cy="4713740"/>
              </a:xfrm>
              <a:blipFill>
                <a:blip r:embed="rId5"/>
                <a:stretch>
                  <a:fillRect l="-1482"/>
                </a:stretch>
              </a:blipFill>
              <a:ln>
                <a:solidFill>
                  <a:schemeClr val="tx1"/>
                </a:solidFill>
                <a:prstDash val="sysDot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727372" y="1418713"/>
                <a:ext cx="4049486" cy="24080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7372" y="1418713"/>
                <a:ext cx="4049486" cy="2408032"/>
              </a:xfrm>
              <a:prstGeom prst="rect">
                <a:avLst/>
              </a:prstGeom>
              <a:blipFill>
                <a:blip r:embed="rId6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727372" y="4112920"/>
                <a:ext cx="4049486" cy="24404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7372" y="4112920"/>
                <a:ext cx="4049486" cy="2440412"/>
              </a:xfrm>
              <a:prstGeom prst="rect">
                <a:avLst/>
              </a:prstGeom>
              <a:blipFill>
                <a:blip r:embed="rId7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35120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2.bp.blogspot.com/-zNdt4hrywzw/T610iC3SBRI/AAAAAAAAALk/y0s2YlNQZMU/s1600/S-Curv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8" t="9821" r="21170" b="22633"/>
          <a:stretch/>
        </p:blipFill>
        <p:spPr bwMode="auto">
          <a:xfrm rot="10800000">
            <a:off x="1017021" y="2283543"/>
            <a:ext cx="5815783" cy="428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199" y="345440"/>
            <a:ext cx="4384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dimensional motion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object under constant acceleration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undergoes a change in position (displacement) with changing velocity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blipFill rotWithShape="0">
                <a:blip r:embed="rId6"/>
                <a:stretch>
                  <a:fillRect l="-2188" t="-2190" r="-2626" b="-3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 position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𝑦𝑖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blipFill rotWithShape="0">
                <a:blip r:embed="rId10"/>
                <a:stretch>
                  <a:fillRect l="-165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4" name="Picture 2" descr="http://www.masteringphysicssolutions.net/wp-content/uploads/2013/09/MP_Ch3_Q6_1.jpe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87" b="70294"/>
          <a:stretch/>
        </p:blipFill>
        <p:spPr bwMode="auto">
          <a:xfrm>
            <a:off x="0" y="4772579"/>
            <a:ext cx="1282936" cy="10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blipFill>
                <a:blip r:embed="rId12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blipFill>
                <a:blip r:embed="rId13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009858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2.bp.blogspot.com/-zNdt4hrywzw/T610iC3SBRI/AAAAAAAAALk/y0s2YlNQZMU/s1600/S-Curv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8" t="9821" r="21170" b="22633"/>
          <a:stretch/>
        </p:blipFill>
        <p:spPr bwMode="auto">
          <a:xfrm rot="10800000">
            <a:off x="1017021" y="2283543"/>
            <a:ext cx="5815783" cy="428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199" y="345440"/>
            <a:ext cx="4384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dimensional motion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object under constant acceleration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undergoes a change in position (displacement) with changing velocity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blipFill rotWithShape="0">
                <a:blip r:embed="rId6"/>
                <a:stretch>
                  <a:fillRect l="-2188" t="-2190" r="-2626" b="-3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/>
          <p:cNvGrpSpPr/>
          <p:nvPr/>
        </p:nvGrpSpPr>
        <p:grpSpPr>
          <a:xfrm>
            <a:off x="1883905" y="4534167"/>
            <a:ext cx="2865475" cy="2088334"/>
            <a:chOff x="940963" y="1235334"/>
            <a:chExt cx="3274579" cy="2273029"/>
          </a:xfrm>
          <a:noFill/>
        </p:grpSpPr>
        <p:sp>
          <p:nvSpPr>
            <p:cNvPr id="51" name="Rectangle 50"/>
            <p:cNvSpPr/>
            <p:nvPr/>
          </p:nvSpPr>
          <p:spPr>
            <a:xfrm>
              <a:off x="1444752" y="1545336"/>
              <a:ext cx="2322576" cy="1536192"/>
            </a:xfrm>
            <a:prstGeom prst="rect">
              <a:avLst/>
            </a:prstGeom>
            <a:grp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940963" y="1235334"/>
              <a:ext cx="3274579" cy="2273029"/>
              <a:chOff x="940963" y="1235334"/>
              <a:chExt cx="3274579" cy="2273029"/>
            </a:xfrm>
            <a:grpFill/>
          </p:grpSpPr>
          <p:grpSp>
            <p:nvGrpSpPr>
              <p:cNvPr id="53" name="Group 52"/>
              <p:cNvGrpSpPr/>
              <p:nvPr/>
            </p:nvGrpSpPr>
            <p:grpSpPr>
              <a:xfrm>
                <a:off x="1444752" y="1545336"/>
                <a:ext cx="2340864" cy="1728216"/>
                <a:chOff x="1444752" y="1545336"/>
                <a:chExt cx="2340864" cy="1728216"/>
              </a:xfrm>
              <a:grpFill/>
            </p:grpSpPr>
            <p:cxnSp>
              <p:nvCxnSpPr>
                <p:cNvPr id="58" name="Straight Arrow Connector 57"/>
                <p:cNvCxnSpPr/>
                <p:nvPr/>
              </p:nvCxnSpPr>
              <p:spPr>
                <a:xfrm flipV="1">
                  <a:off x="1456944" y="1545336"/>
                  <a:ext cx="2328672" cy="1536192"/>
                </a:xfrm>
                <a:prstGeom prst="straightConnector1">
                  <a:avLst/>
                </a:prstGeom>
                <a:grpFill/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1444752" y="3081528"/>
                  <a:ext cx="2340864" cy="0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/>
                <p:cNvCxnSpPr/>
                <p:nvPr/>
              </p:nvCxnSpPr>
              <p:spPr>
                <a:xfrm flipH="1" flipV="1">
                  <a:off x="1444752" y="1545336"/>
                  <a:ext cx="0" cy="1536192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Arc 60"/>
                <p:cNvSpPr/>
                <p:nvPr/>
              </p:nvSpPr>
              <p:spPr>
                <a:xfrm>
                  <a:off x="1728216" y="2871216"/>
                  <a:ext cx="155448" cy="402336"/>
                </a:xfrm>
                <a:prstGeom prst="arc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2090678" y="2686550"/>
                  <a:ext cx="392386" cy="401996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dirty="0"/>
                    <a:t>θ</a:t>
                  </a:r>
                  <a:r>
                    <a:rPr lang="en-US" baseline="-25000" dirty="0" err="1"/>
                    <a:t>i</a:t>
                  </a:r>
                  <a:endParaRPr lang="en-US" baseline="-25000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1883664" y="3206866"/>
                    <a:ext cx="1835528" cy="301497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𝑣𝑖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i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4" name="TextBox 5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83664" y="3206866"/>
                    <a:ext cx="1835528" cy="301497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/>
                  <p:cNvSpPr txBox="1"/>
                  <p:nvPr/>
                </p:nvSpPr>
                <p:spPr>
                  <a:xfrm rot="16200000">
                    <a:off x="240702" y="2155158"/>
                    <a:ext cx="1717068" cy="316546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𝑣𝑖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i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TextBox 5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240702" y="2155158"/>
                    <a:ext cx="1717068" cy="316546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r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Rectangle 55"/>
                  <p:cNvSpPr/>
                  <p:nvPr/>
                </p:nvSpPr>
                <p:spPr>
                  <a:xfrm>
                    <a:off x="3737864" y="1235334"/>
                    <a:ext cx="477678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6" name="Rectangle 5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37864" y="1235334"/>
                    <a:ext cx="477678" cy="401996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/>
                  <p:cNvSpPr/>
                  <p:nvPr/>
                </p:nvSpPr>
                <p:spPr>
                  <a:xfrm>
                    <a:off x="2615184" y="2222411"/>
                    <a:ext cx="1172979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0" dirty="0"/>
                      <a:t>|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baseline="-2500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𝑣𝑖</m:t>
                        </m:r>
                      </m:oMath>
                    </a14:m>
                    <a:endParaRPr lang="en-US" baseline="-25000" dirty="0"/>
                  </a:p>
                </p:txBody>
              </p:sp>
            </mc:Choice>
            <mc:Fallback xmlns="">
              <p:sp>
                <p:nvSpPr>
                  <p:cNvPr id="57" name="Rectangle 5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15184" y="2222411"/>
                    <a:ext cx="1172979" cy="401996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l="-4734" t="-1000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 position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𝑦𝑖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blipFill rotWithShape="0">
                <a:blip r:embed="rId14"/>
                <a:stretch>
                  <a:fillRect l="-165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2" descr="http://www.masteringphysicssolutions.net/wp-content/uploads/2013/09/MP_Ch3_Q6_1.jpeg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87" b="70294"/>
          <a:stretch/>
        </p:blipFill>
        <p:spPr bwMode="auto">
          <a:xfrm>
            <a:off x="10242518" y="239031"/>
            <a:ext cx="1282936" cy="10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blipFill>
                <a:blip r:embed="rId16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blipFill>
                <a:blip r:embed="rId17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9542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2.bp.blogspot.com/-zNdt4hrywzw/T610iC3SBRI/AAAAAAAAALk/y0s2YlNQZMU/s1600/S-Curv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8" t="9821" r="21170" b="22633"/>
          <a:stretch/>
        </p:blipFill>
        <p:spPr bwMode="auto">
          <a:xfrm rot="10800000">
            <a:off x="1017021" y="2283543"/>
            <a:ext cx="5815783" cy="428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199" y="345440"/>
            <a:ext cx="4384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dimensional motion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object under constant acceleration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undergoes a change in position (displacement) with changing velocity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blipFill rotWithShape="0">
                <a:blip r:embed="rId6"/>
                <a:stretch>
                  <a:fillRect l="-2188" t="-2190" r="-2626" b="-3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/>
          <p:cNvGrpSpPr/>
          <p:nvPr/>
        </p:nvGrpSpPr>
        <p:grpSpPr>
          <a:xfrm>
            <a:off x="1883906" y="4534167"/>
            <a:ext cx="2865474" cy="2088334"/>
            <a:chOff x="940964" y="1235334"/>
            <a:chExt cx="3274578" cy="2273029"/>
          </a:xfrm>
          <a:noFill/>
        </p:grpSpPr>
        <p:sp>
          <p:nvSpPr>
            <p:cNvPr id="51" name="Rectangle 50"/>
            <p:cNvSpPr/>
            <p:nvPr/>
          </p:nvSpPr>
          <p:spPr>
            <a:xfrm>
              <a:off x="1444752" y="1545336"/>
              <a:ext cx="2322576" cy="1536192"/>
            </a:xfrm>
            <a:prstGeom prst="rect">
              <a:avLst/>
            </a:prstGeom>
            <a:grp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940964" y="1235334"/>
              <a:ext cx="3274578" cy="2273029"/>
              <a:chOff x="940964" y="1235334"/>
              <a:chExt cx="3274578" cy="2273029"/>
            </a:xfrm>
            <a:grpFill/>
          </p:grpSpPr>
          <p:grpSp>
            <p:nvGrpSpPr>
              <p:cNvPr id="53" name="Group 52"/>
              <p:cNvGrpSpPr/>
              <p:nvPr/>
            </p:nvGrpSpPr>
            <p:grpSpPr>
              <a:xfrm>
                <a:off x="1444752" y="1545336"/>
                <a:ext cx="2340864" cy="1728216"/>
                <a:chOff x="1444752" y="1545336"/>
                <a:chExt cx="2340864" cy="1728216"/>
              </a:xfrm>
              <a:grpFill/>
            </p:grpSpPr>
            <p:cxnSp>
              <p:nvCxnSpPr>
                <p:cNvPr id="58" name="Straight Arrow Connector 57"/>
                <p:cNvCxnSpPr/>
                <p:nvPr/>
              </p:nvCxnSpPr>
              <p:spPr>
                <a:xfrm flipV="1">
                  <a:off x="1456944" y="1545336"/>
                  <a:ext cx="2328672" cy="1536192"/>
                </a:xfrm>
                <a:prstGeom prst="straightConnector1">
                  <a:avLst/>
                </a:prstGeom>
                <a:grpFill/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1444752" y="3081528"/>
                  <a:ext cx="2340864" cy="0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/>
                <p:cNvCxnSpPr/>
                <p:nvPr/>
              </p:nvCxnSpPr>
              <p:spPr>
                <a:xfrm flipH="1" flipV="1">
                  <a:off x="1444752" y="1545336"/>
                  <a:ext cx="0" cy="1536192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Arc 60"/>
                <p:cNvSpPr/>
                <p:nvPr/>
              </p:nvSpPr>
              <p:spPr>
                <a:xfrm>
                  <a:off x="1728216" y="2871216"/>
                  <a:ext cx="155448" cy="402336"/>
                </a:xfrm>
                <a:prstGeom prst="arc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2090678" y="2686550"/>
                  <a:ext cx="392386" cy="401996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dirty="0"/>
                    <a:t>θ</a:t>
                  </a:r>
                  <a:r>
                    <a:rPr lang="en-US" baseline="-25000" dirty="0" err="1"/>
                    <a:t>i</a:t>
                  </a:r>
                  <a:endParaRPr lang="en-US" baseline="-25000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1883664" y="3206866"/>
                    <a:ext cx="1794494" cy="301497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i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4" name="TextBox 5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83664" y="3206866"/>
                    <a:ext cx="1794494" cy="301497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r="-1163" b="-177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/>
                  <p:cNvSpPr txBox="1"/>
                  <p:nvPr/>
                </p:nvSpPr>
                <p:spPr>
                  <a:xfrm rot="16200000">
                    <a:off x="260244" y="2155158"/>
                    <a:ext cx="1677985" cy="316546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i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TextBox 5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260244" y="2155158"/>
                    <a:ext cx="1677985" cy="31654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1581" r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Rectangle 55"/>
                  <p:cNvSpPr/>
                  <p:nvPr/>
                </p:nvSpPr>
                <p:spPr>
                  <a:xfrm>
                    <a:off x="3737864" y="1235334"/>
                    <a:ext cx="477678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6" name="Rectangle 5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37864" y="1235334"/>
                    <a:ext cx="477678" cy="401996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/>
                  <p:cNvSpPr/>
                  <p:nvPr/>
                </p:nvSpPr>
                <p:spPr>
                  <a:xfrm>
                    <a:off x="2615184" y="2222411"/>
                    <a:ext cx="1172979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0" dirty="0"/>
                      <a:t>|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baseline="-2500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𝑣𝑖</m:t>
                        </m:r>
                      </m:oMath>
                    </a14:m>
                    <a:endParaRPr lang="en-US" baseline="-25000" dirty="0"/>
                  </a:p>
                </p:txBody>
              </p:sp>
            </mc:Choice>
            <mc:Fallback xmlns="">
              <p:sp>
                <p:nvSpPr>
                  <p:cNvPr id="57" name="Rectangle 5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15184" y="2222411"/>
                    <a:ext cx="1172979" cy="401996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l="-4734" t="-1000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 position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𝑦𝑖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blipFill rotWithShape="0">
                <a:blip r:embed="rId14"/>
                <a:stretch>
                  <a:fillRect l="-165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8" name="Group 67"/>
          <p:cNvGrpSpPr/>
          <p:nvPr/>
        </p:nvGrpSpPr>
        <p:grpSpPr>
          <a:xfrm>
            <a:off x="3061664" y="3593274"/>
            <a:ext cx="541959" cy="326571"/>
            <a:chOff x="2030845" y="3170671"/>
            <a:chExt cx="2048412" cy="1411369"/>
          </a:xfrm>
        </p:grpSpPr>
        <p:cxnSp>
          <p:nvCxnSpPr>
            <p:cNvPr id="87" name="Straight Arrow Connector 86"/>
            <p:cNvCxnSpPr/>
            <p:nvPr/>
          </p:nvCxnSpPr>
          <p:spPr>
            <a:xfrm flipV="1">
              <a:off x="2041514" y="3170671"/>
              <a:ext cx="2037743" cy="1411369"/>
            </a:xfrm>
            <a:prstGeom prst="straightConnector1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>
              <a:off x="2030845" y="4582040"/>
              <a:ext cx="2048412" cy="0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 flipV="1">
              <a:off x="2030845" y="3170671"/>
              <a:ext cx="0" cy="1411369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Rectangle 90"/>
              <p:cNvSpPr/>
              <p:nvPr/>
            </p:nvSpPr>
            <p:spPr>
              <a:xfrm>
                <a:off x="3590140" y="3339872"/>
                <a:ext cx="371447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1" name="Rectangle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0140" y="3339872"/>
                <a:ext cx="371447" cy="369332"/>
              </a:xfrm>
              <a:prstGeom prst="rect">
                <a:avLst/>
              </a:prstGeom>
              <a:blipFill rotWithShape="0">
                <a:blip r:embed="rId15"/>
                <a:stretch>
                  <a:fillRect t="-23333" r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2994324" y="3915976"/>
                <a:ext cx="4545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4324" y="3915976"/>
                <a:ext cx="454548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 92"/>
              <p:cNvSpPr/>
              <p:nvPr/>
            </p:nvSpPr>
            <p:spPr>
              <a:xfrm>
                <a:off x="2614841" y="3511850"/>
                <a:ext cx="4563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3" name="Rectangle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4841" y="3511850"/>
                <a:ext cx="456342" cy="369332"/>
              </a:xfrm>
              <a:prstGeom prst="rect">
                <a:avLst/>
              </a:prstGeom>
              <a:blipFill rotWithShape="0">
                <a:blip r:embed="rId1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2" descr="http://www.masteringphysicssolutions.net/wp-content/uploads/2013/09/MP_Ch3_Q6_1.jpeg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87" b="70294"/>
          <a:stretch/>
        </p:blipFill>
        <p:spPr bwMode="auto">
          <a:xfrm>
            <a:off x="10242518" y="239031"/>
            <a:ext cx="1282936" cy="10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blipFill>
                <a:blip r:embed="rId19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blipFill>
                <a:blip r:embed="rId20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657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2.bp.blogspot.com/-zNdt4hrywzw/T610iC3SBRI/AAAAAAAAALk/y0s2YlNQZMU/s1600/S-Curv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8" t="9821" r="21170" b="22633"/>
          <a:stretch/>
        </p:blipFill>
        <p:spPr bwMode="auto">
          <a:xfrm rot="10800000">
            <a:off x="1017021" y="2283543"/>
            <a:ext cx="5815783" cy="428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199" y="345440"/>
            <a:ext cx="4384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dimensional motion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object under constant acceleration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undergoes a change in position (displacement) with changing velocity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35" y="1711719"/>
                <a:ext cx="2783841" cy="1670586"/>
              </a:xfrm>
              <a:prstGeom prst="rect">
                <a:avLst/>
              </a:prstGeom>
              <a:blipFill rotWithShape="0">
                <a:blip r:embed="rId6"/>
                <a:stretch>
                  <a:fillRect l="-2188" t="-2190" r="-2626" b="-3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/>
          <p:cNvGrpSpPr/>
          <p:nvPr/>
        </p:nvGrpSpPr>
        <p:grpSpPr>
          <a:xfrm>
            <a:off x="1883905" y="4534167"/>
            <a:ext cx="2865475" cy="2088334"/>
            <a:chOff x="940963" y="1235334"/>
            <a:chExt cx="3274579" cy="2273029"/>
          </a:xfrm>
          <a:noFill/>
        </p:grpSpPr>
        <p:sp>
          <p:nvSpPr>
            <p:cNvPr id="51" name="Rectangle 50"/>
            <p:cNvSpPr/>
            <p:nvPr/>
          </p:nvSpPr>
          <p:spPr>
            <a:xfrm>
              <a:off x="1444752" y="1545336"/>
              <a:ext cx="2322576" cy="1536192"/>
            </a:xfrm>
            <a:prstGeom prst="rect">
              <a:avLst/>
            </a:prstGeom>
            <a:grp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940963" y="1235334"/>
              <a:ext cx="3274579" cy="2273029"/>
              <a:chOff x="940963" y="1235334"/>
              <a:chExt cx="3274579" cy="2273029"/>
            </a:xfrm>
            <a:grpFill/>
          </p:grpSpPr>
          <p:grpSp>
            <p:nvGrpSpPr>
              <p:cNvPr id="53" name="Group 52"/>
              <p:cNvGrpSpPr/>
              <p:nvPr/>
            </p:nvGrpSpPr>
            <p:grpSpPr>
              <a:xfrm>
                <a:off x="1444752" y="1545336"/>
                <a:ext cx="2340864" cy="1728216"/>
                <a:chOff x="1444752" y="1545336"/>
                <a:chExt cx="2340864" cy="1728216"/>
              </a:xfrm>
              <a:grpFill/>
            </p:grpSpPr>
            <p:cxnSp>
              <p:nvCxnSpPr>
                <p:cNvPr id="58" name="Straight Arrow Connector 57"/>
                <p:cNvCxnSpPr/>
                <p:nvPr/>
              </p:nvCxnSpPr>
              <p:spPr>
                <a:xfrm flipV="1">
                  <a:off x="1456944" y="1545336"/>
                  <a:ext cx="2328672" cy="1536192"/>
                </a:xfrm>
                <a:prstGeom prst="straightConnector1">
                  <a:avLst/>
                </a:prstGeom>
                <a:grpFill/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1444752" y="3081528"/>
                  <a:ext cx="2340864" cy="0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/>
                <p:cNvCxnSpPr/>
                <p:nvPr/>
              </p:nvCxnSpPr>
              <p:spPr>
                <a:xfrm flipH="1" flipV="1">
                  <a:off x="1444752" y="1545336"/>
                  <a:ext cx="0" cy="1536192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Arc 60"/>
                <p:cNvSpPr/>
                <p:nvPr/>
              </p:nvSpPr>
              <p:spPr>
                <a:xfrm>
                  <a:off x="1728216" y="2871216"/>
                  <a:ext cx="155448" cy="402336"/>
                </a:xfrm>
                <a:prstGeom prst="arc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2090678" y="2686550"/>
                  <a:ext cx="392386" cy="401996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dirty="0"/>
                    <a:t>θ</a:t>
                  </a:r>
                  <a:r>
                    <a:rPr lang="en-US" baseline="-25000" dirty="0" err="1"/>
                    <a:t>i</a:t>
                  </a:r>
                  <a:endParaRPr lang="en-US" baseline="-25000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1883664" y="3206866"/>
                    <a:ext cx="1835528" cy="301497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𝑣𝑖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i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4" name="TextBox 5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83664" y="3206866"/>
                    <a:ext cx="1835528" cy="301497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/>
                  <p:cNvSpPr txBox="1"/>
                  <p:nvPr/>
                </p:nvSpPr>
                <p:spPr>
                  <a:xfrm rot="16200000">
                    <a:off x="240702" y="2155158"/>
                    <a:ext cx="1717068" cy="316546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𝑣𝑖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i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5" name="TextBox 5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240702" y="2155158"/>
                    <a:ext cx="1717068" cy="316546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r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Rectangle 55"/>
                  <p:cNvSpPr/>
                  <p:nvPr/>
                </p:nvSpPr>
                <p:spPr>
                  <a:xfrm>
                    <a:off x="3737864" y="1235334"/>
                    <a:ext cx="477678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6" name="Rectangle 5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37864" y="1235334"/>
                    <a:ext cx="477678" cy="401996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/>
                  <p:cNvSpPr/>
                  <p:nvPr/>
                </p:nvSpPr>
                <p:spPr>
                  <a:xfrm>
                    <a:off x="2615184" y="2222411"/>
                    <a:ext cx="1172979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0" dirty="0"/>
                      <a:t>|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baseline="-2500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𝑣𝑖</m:t>
                        </m:r>
                      </m:oMath>
                    </a14:m>
                    <a:endParaRPr lang="en-US" baseline="-25000" dirty="0"/>
                  </a:p>
                </p:txBody>
              </p:sp>
            </mc:Choice>
            <mc:Fallback xmlns="">
              <p:sp>
                <p:nvSpPr>
                  <p:cNvPr id="57" name="Rectangle 5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15184" y="2222411"/>
                    <a:ext cx="1172979" cy="401996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l="-4734" t="-1000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72" name="Group 71"/>
          <p:cNvGrpSpPr/>
          <p:nvPr/>
        </p:nvGrpSpPr>
        <p:grpSpPr>
          <a:xfrm>
            <a:off x="4351548" y="1365207"/>
            <a:ext cx="2901764" cy="2088334"/>
            <a:chOff x="940966" y="1235334"/>
            <a:chExt cx="3316049" cy="2273029"/>
          </a:xfrm>
          <a:noFill/>
        </p:grpSpPr>
        <p:sp>
          <p:nvSpPr>
            <p:cNvPr id="73" name="Rectangle 72"/>
            <p:cNvSpPr/>
            <p:nvPr/>
          </p:nvSpPr>
          <p:spPr>
            <a:xfrm>
              <a:off x="1444752" y="1545336"/>
              <a:ext cx="2322576" cy="1536192"/>
            </a:xfrm>
            <a:prstGeom prst="rect">
              <a:avLst/>
            </a:prstGeom>
            <a:grp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940966" y="1235334"/>
              <a:ext cx="3316049" cy="2273029"/>
              <a:chOff x="940966" y="1235334"/>
              <a:chExt cx="3316049" cy="2273029"/>
            </a:xfrm>
            <a:grpFill/>
          </p:grpSpPr>
          <p:grpSp>
            <p:nvGrpSpPr>
              <p:cNvPr id="75" name="Group 74"/>
              <p:cNvGrpSpPr/>
              <p:nvPr/>
            </p:nvGrpSpPr>
            <p:grpSpPr>
              <a:xfrm>
                <a:off x="1444752" y="1545336"/>
                <a:ext cx="2340864" cy="1728216"/>
                <a:chOff x="1444752" y="1545336"/>
                <a:chExt cx="2340864" cy="1728216"/>
              </a:xfrm>
              <a:grpFill/>
            </p:grpSpPr>
            <p:cxnSp>
              <p:nvCxnSpPr>
                <p:cNvPr id="80" name="Straight Arrow Connector 79"/>
                <p:cNvCxnSpPr/>
                <p:nvPr/>
              </p:nvCxnSpPr>
              <p:spPr>
                <a:xfrm flipV="1">
                  <a:off x="1456944" y="1545336"/>
                  <a:ext cx="2328672" cy="1536192"/>
                </a:xfrm>
                <a:prstGeom prst="straightConnector1">
                  <a:avLst/>
                </a:prstGeom>
                <a:grpFill/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Arrow Connector 80"/>
                <p:cNvCxnSpPr/>
                <p:nvPr/>
              </p:nvCxnSpPr>
              <p:spPr>
                <a:xfrm>
                  <a:off x="1444752" y="3081528"/>
                  <a:ext cx="2340864" cy="0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Arrow Connector 81"/>
                <p:cNvCxnSpPr/>
                <p:nvPr/>
              </p:nvCxnSpPr>
              <p:spPr>
                <a:xfrm flipH="1" flipV="1">
                  <a:off x="1444752" y="1545336"/>
                  <a:ext cx="0" cy="1536192"/>
                </a:xfrm>
                <a:prstGeom prst="straightConnector1">
                  <a:avLst/>
                </a:prstGeom>
                <a:grpFill/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Arc 82"/>
                <p:cNvSpPr/>
                <p:nvPr/>
              </p:nvSpPr>
              <p:spPr>
                <a:xfrm>
                  <a:off x="1728216" y="2871216"/>
                  <a:ext cx="155448" cy="402336"/>
                </a:xfrm>
                <a:prstGeom prst="arc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2090678" y="2686550"/>
                  <a:ext cx="405208" cy="401996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dirty="0"/>
                    <a:t>θ</a:t>
                  </a:r>
                  <a:r>
                    <a:rPr lang="en-US" baseline="-25000" dirty="0"/>
                    <a:t>f</a:t>
                  </a:r>
                  <a:endParaRPr lang="en-US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6" name="TextBox 75"/>
                  <p:cNvSpPr txBox="1"/>
                  <p:nvPr/>
                </p:nvSpPr>
                <p:spPr>
                  <a:xfrm>
                    <a:off x="1883665" y="3206866"/>
                    <a:ext cx="1962805" cy="301497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𝑣𝑓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a:rPr lang="en-US" b="0" i="1" baseline="-25000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6" name="TextBox 7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83665" y="3206866"/>
                    <a:ext cx="1962805" cy="301497"/>
                  </a:xfrm>
                  <a:prstGeom prst="rect">
                    <a:avLst/>
                  </a:prstGeom>
                  <a:blipFill rotWithShape="0">
                    <a:blip r:embed="rId14"/>
                    <a:stretch>
                      <a:fillRect r="-709" b="-3043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7" name="TextBox 76"/>
                  <p:cNvSpPr txBox="1"/>
                  <p:nvPr/>
                </p:nvSpPr>
                <p:spPr>
                  <a:xfrm rot="16200000">
                    <a:off x="180091" y="2155158"/>
                    <a:ext cx="1838295" cy="316546"/>
                  </a:xfrm>
                  <a:prstGeom prst="rect">
                    <a:avLst/>
                  </a:prstGeom>
                  <a:grp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𝑣𝑓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θ</m:t>
                              </m:r>
                              <m:r>
                                <a:rPr lang="en-US" b="0" i="1" baseline="-25000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fun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7" name="TextBox 7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180091" y="2155158"/>
                    <a:ext cx="1838295" cy="316546"/>
                  </a:xfrm>
                  <a:prstGeom prst="rect">
                    <a:avLst/>
                  </a:prstGeom>
                  <a:blipFill rotWithShape="0">
                    <a:blip r:embed="rId15"/>
                    <a:stretch>
                      <a:fillRect t="-722" r="-3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8" name="Rectangle 77"/>
                  <p:cNvSpPr/>
                  <p:nvPr/>
                </p:nvSpPr>
                <p:spPr>
                  <a:xfrm>
                    <a:off x="3737864" y="1235334"/>
                    <a:ext cx="519151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8" name="Rectangle 7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37864" y="1235334"/>
                    <a:ext cx="519151" cy="401996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b="-983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9" name="Rectangle 78"/>
                  <p:cNvSpPr/>
                  <p:nvPr/>
                </p:nvSpPr>
                <p:spPr>
                  <a:xfrm>
                    <a:off x="1631995" y="1820070"/>
                    <a:ext cx="1255926" cy="401996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0" dirty="0"/>
                      <a:t>|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baseline="-25000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𝑣𝑓</m:t>
                        </m:r>
                      </m:oMath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9" name="Rectangle 7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31995" y="1820070"/>
                    <a:ext cx="1255926" cy="401996"/>
                  </a:xfrm>
                  <a:prstGeom prst="rect">
                    <a:avLst/>
                  </a:prstGeom>
                  <a:blipFill rotWithShape="0">
                    <a:blip r:embed="rId17"/>
                    <a:stretch>
                      <a:fillRect l="-4444" t="-8197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 position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𝑦𝑖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7" y="6488194"/>
                <a:ext cx="2216326" cy="338554"/>
              </a:xfrm>
              <a:prstGeom prst="rect">
                <a:avLst/>
              </a:prstGeom>
              <a:blipFill rotWithShape="0">
                <a:blip r:embed="rId18"/>
                <a:stretch>
                  <a:fillRect l="-165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4582694" y="3598221"/>
                <a:ext cx="22163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Final position (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𝑦𝑓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694" y="3598221"/>
                <a:ext cx="2216326" cy="338554"/>
              </a:xfrm>
              <a:prstGeom prst="rect">
                <a:avLst/>
              </a:prstGeom>
              <a:blipFill rotWithShape="0">
                <a:blip r:embed="rId19"/>
                <a:stretch>
                  <a:fillRect l="-165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8" name="Group 67"/>
          <p:cNvGrpSpPr/>
          <p:nvPr/>
        </p:nvGrpSpPr>
        <p:grpSpPr>
          <a:xfrm>
            <a:off x="3061664" y="3593274"/>
            <a:ext cx="541959" cy="326571"/>
            <a:chOff x="2030845" y="3170671"/>
            <a:chExt cx="2048412" cy="1411369"/>
          </a:xfrm>
        </p:grpSpPr>
        <p:cxnSp>
          <p:nvCxnSpPr>
            <p:cNvPr id="87" name="Straight Arrow Connector 86"/>
            <p:cNvCxnSpPr/>
            <p:nvPr/>
          </p:nvCxnSpPr>
          <p:spPr>
            <a:xfrm flipV="1">
              <a:off x="2041514" y="3170671"/>
              <a:ext cx="2037743" cy="1411369"/>
            </a:xfrm>
            <a:prstGeom prst="straightConnector1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>
              <a:off x="2030845" y="4582040"/>
              <a:ext cx="2048412" cy="0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 flipV="1">
              <a:off x="2030845" y="3170671"/>
              <a:ext cx="0" cy="1411369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Rectangle 90"/>
              <p:cNvSpPr/>
              <p:nvPr/>
            </p:nvSpPr>
            <p:spPr>
              <a:xfrm>
                <a:off x="3590140" y="3339872"/>
                <a:ext cx="371447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1" name="Rectangle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0140" y="3339872"/>
                <a:ext cx="371447" cy="369332"/>
              </a:xfrm>
              <a:prstGeom prst="rect">
                <a:avLst/>
              </a:prstGeom>
              <a:blipFill rotWithShape="0">
                <a:blip r:embed="rId20"/>
                <a:stretch>
                  <a:fillRect t="-23333" r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2994324" y="3915976"/>
                <a:ext cx="4545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4324" y="3915976"/>
                <a:ext cx="454548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 92"/>
              <p:cNvSpPr/>
              <p:nvPr/>
            </p:nvSpPr>
            <p:spPr>
              <a:xfrm>
                <a:off x="2614841" y="3511850"/>
                <a:ext cx="4563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3" name="Rectangle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4841" y="3511850"/>
                <a:ext cx="456342" cy="369332"/>
              </a:xfrm>
              <a:prstGeom prst="rect">
                <a:avLst/>
              </a:prstGeom>
              <a:blipFill rotWithShape="0">
                <a:blip r:embed="rId22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2" descr="http://www.masteringphysicssolutions.net/wp-content/uploads/2013/09/MP_Ch3_Q6_1.jpeg"/>
          <p:cNvPicPr>
            <a:picLocks noChangeAspect="1" noChangeArrowheads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87" b="70294"/>
          <a:stretch/>
        </p:blipFill>
        <p:spPr bwMode="auto">
          <a:xfrm>
            <a:off x="10242518" y="239031"/>
            <a:ext cx="1282936" cy="10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1277982"/>
                <a:ext cx="4049486" cy="2408032"/>
              </a:xfrm>
              <a:prstGeom prst="rect">
                <a:avLst/>
              </a:prstGeom>
              <a:blipFill>
                <a:blip r:embed="rId24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395" y="3972189"/>
                <a:ext cx="4049486" cy="2440412"/>
              </a:xfrm>
              <a:prstGeom prst="rect">
                <a:avLst/>
              </a:prstGeom>
              <a:blipFill>
                <a:blip r:embed="rId25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2660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199" y="345440"/>
            <a:ext cx="113223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Motion along each of the component directions can be treated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independently</a:t>
            </a:r>
          </a:p>
        </p:txBody>
      </p:sp>
      <p:sp>
        <p:nvSpPr>
          <p:cNvPr id="12" name="Right Brace 11"/>
          <p:cNvSpPr/>
          <p:nvPr/>
        </p:nvSpPr>
        <p:spPr>
          <a:xfrm>
            <a:off x="7691120" y="1798320"/>
            <a:ext cx="386080" cy="1500579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/>
          <p:cNvSpPr/>
          <p:nvPr/>
        </p:nvSpPr>
        <p:spPr>
          <a:xfrm>
            <a:off x="7691120" y="4228559"/>
            <a:ext cx="386080" cy="1500579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540696" y="1914218"/>
            <a:ext cx="2141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involvement of components in the y-direction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540696" y="4407228"/>
            <a:ext cx="2141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involvement of components in the x-direction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081647" y="1221731"/>
                <a:ext cx="4049486" cy="24080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1647" y="1221731"/>
                <a:ext cx="4049486" cy="2408032"/>
              </a:xfrm>
              <a:prstGeom prst="rect">
                <a:avLst/>
              </a:prstGeom>
              <a:blipFill>
                <a:blip r:embed="rId4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081647" y="3915938"/>
                <a:ext cx="4049486" cy="24404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1647" y="3915938"/>
                <a:ext cx="4049486" cy="2440412"/>
              </a:xfrm>
              <a:prstGeom prst="rect">
                <a:avLst/>
              </a:prstGeom>
              <a:blipFill>
                <a:blip r:embed="rId5"/>
                <a:stretch>
                  <a:fillRect l="-1952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9148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199" y="758799"/>
            <a:ext cx="78199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cs typeface="Times New Roman" panose="02020603050405020304" pitchFamily="18" charset="0"/>
              </a:rPr>
              <a:t>Projectile </a:t>
            </a:r>
            <a:r>
              <a:rPr lang="en-US" sz="4400" dirty="0" smtClean="0">
                <a:cs typeface="Times New Roman" panose="02020603050405020304" pitchFamily="18" charset="0"/>
              </a:rPr>
              <a:t>Motion 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(</a:t>
            </a:r>
            <a:r>
              <a:rPr lang="en-US" sz="2800" dirty="0" err="1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OpenStax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 Chapter 3.4)</a:t>
            </a:r>
            <a:endParaRPr lang="en-US" sz="4400" dirty="0"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2525" y="2187007"/>
            <a:ext cx="10702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projectile is an object that moves in two dimensions under the influence of gravity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nothing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else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i.e. object is free-falling after it has been launched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60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Last Class: What are Vectors?</a:t>
            </a:r>
            <a:endParaRPr lang="en-US" b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Vectors are quantities that must have both </a:t>
                </a:r>
                <a:r>
                  <a:rPr lang="en-US" sz="2400" b="1" dirty="0" smtClean="0"/>
                  <a:t>direction</a:t>
                </a:r>
                <a:r>
                  <a:rPr lang="en-US" sz="2400" dirty="0" smtClean="0"/>
                  <a:t> and </a:t>
                </a:r>
                <a:r>
                  <a:rPr lang="en-US" sz="2400" b="1" dirty="0" smtClean="0"/>
                  <a:t>magnitude</a:t>
                </a:r>
                <a:r>
                  <a:rPr lang="en-US" sz="2400" dirty="0" smtClean="0"/>
                  <a:t>,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	e.g. velocity (v), displacement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400" dirty="0" smtClean="0"/>
                  <a:t>x), acceleration (a)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b="1" dirty="0" smtClean="0"/>
                  <a:t>1D Motion:	</a:t>
                </a:r>
                <a:r>
                  <a:rPr lang="en-US" sz="2400" dirty="0" smtClean="0"/>
                  <a:t>There are only two possible directions, represented by + or – signs</a:t>
                </a:r>
              </a:p>
              <a:p>
                <a:pPr marL="0" indent="0">
                  <a:buNone/>
                </a:pPr>
                <a:r>
                  <a:rPr lang="en-US" sz="2400" b="1" dirty="0"/>
                  <a:t>	</a:t>
                </a:r>
                <a:r>
                  <a:rPr lang="en-US" sz="2400" b="1" dirty="0" smtClean="0"/>
                  <a:t>	</a:t>
                </a:r>
                <a:r>
                  <a:rPr lang="en-US" sz="2400" dirty="0" smtClean="0"/>
                  <a:t>e.g.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+4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b="1" dirty="0" smtClean="0"/>
                  <a:t> 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=−2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1828800" indent="-1828800">
                  <a:buNone/>
                </a:pPr>
                <a:r>
                  <a:rPr lang="en-US" sz="2400" b="1" dirty="0" smtClean="0"/>
                  <a:t>2D Motion:	</a:t>
                </a:r>
                <a:r>
                  <a:rPr lang="en-US" sz="2400" dirty="0" smtClean="0"/>
                  <a:t>There are more than two possible directions; so we decompose a vector into two </a:t>
                </a:r>
                <a:r>
                  <a:rPr lang="en-US" sz="2400" b="1" dirty="0" smtClean="0"/>
                  <a:t>components</a:t>
                </a:r>
                <a:r>
                  <a:rPr lang="en-US" sz="2400" dirty="0" smtClean="0"/>
                  <a:t> (x-component and y-component), and assign a + or – sign to each component to indicate direction</a:t>
                </a:r>
              </a:p>
              <a:p>
                <a:pPr marL="1828800" indent="-1828800">
                  <a:buNone/>
                </a:pPr>
                <a:r>
                  <a:rPr lang="en-US" sz="2400" dirty="0"/>
                  <a:t>	</a:t>
                </a:r>
                <a:r>
                  <a:rPr lang="en-US" sz="2400" dirty="0" smtClean="0"/>
                  <a:t>e.g.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 +4</m:t>
                    </m:r>
                    <m:acc>
                      <m:accPr>
                        <m:chr m:val="̂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+2</m:t>
                    </m:r>
                    <m:acc>
                      <m:accPr>
                        <m:chr m:val="̂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2400" dirty="0" smtClean="0"/>
                  <a:t> 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=−3</m:t>
                    </m:r>
                    <m:acc>
                      <m:accPr>
                        <m:chr m:val="̂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+1</m:t>
                    </m:r>
                    <m:acc>
                      <m:accPr>
                        <m:chr m:val="̂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928" t="-1961" b="-14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895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nasaphysics.cet.edu/images/cannon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39" y="4226873"/>
            <a:ext cx="5161281" cy="240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199" y="345440"/>
            <a:ext cx="4597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of Projectile Motion</a:t>
            </a:r>
          </a:p>
        </p:txBody>
      </p:sp>
      <p:pic>
        <p:nvPicPr>
          <p:cNvPr id="3" name="Picture 4" descr="https://s-media-cache-ak0.pinimg.com/736x/43/89/26/4389262a8651e306db084f7d25a1c7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39" y="1185862"/>
            <a:ext cx="3749041" cy="281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i.ytimg.com/vi/PDmkoLsB9uM/maxresdefaul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559" y="1241533"/>
            <a:ext cx="4902201" cy="275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www.wonderwhizkids.com/resources/content/imagesv4/physics/concept/kinematics/image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199" y="4120869"/>
            <a:ext cx="3581401" cy="251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186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199" y="345440"/>
            <a:ext cx="2704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Projectile Motion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34719" y="1863418"/>
            <a:ext cx="107023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projectile is an object that moves in two dimensions under the influence of gravity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nothing else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means that the only acceleration the projectile experiences is the acceleration due to gravity – i.e., there is an acceleration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vertical direction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the influence of gravity, a projectile traces a characteristic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parabolic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trajectory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753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199" y="345440"/>
            <a:ext cx="64123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Projectile Motion – Description of motion 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663365" y="753269"/>
            <a:ext cx="4860132" cy="5769452"/>
            <a:chOff x="4399280" y="1209040"/>
            <a:chExt cx="3755549" cy="4817269"/>
          </a:xfrm>
        </p:grpSpPr>
        <p:pic>
          <p:nvPicPr>
            <p:cNvPr id="6" name="Picture 9" descr="03_30FigureB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71"/>
            <a:stretch>
              <a:fillRect/>
            </a:stretch>
          </p:blipFill>
          <p:spPr bwMode="auto">
            <a:xfrm>
              <a:off x="4434364" y="1292860"/>
              <a:ext cx="3720465" cy="47334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399280" y="1209040"/>
              <a:ext cx="365760" cy="3149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156960" y="2885440"/>
              <a:ext cx="467360" cy="213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815765" y="875189"/>
            <a:ext cx="473337" cy="3772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3708768" y="3068620"/>
            <a:ext cx="4712473" cy="2996900"/>
            <a:chOff x="3708768" y="3068620"/>
            <a:chExt cx="4712473" cy="2996900"/>
          </a:xfrm>
        </p:grpSpPr>
        <p:sp>
          <p:nvSpPr>
            <p:cNvPr id="10" name="Rectangle 9"/>
            <p:cNvSpPr/>
            <p:nvPr/>
          </p:nvSpPr>
          <p:spPr>
            <a:xfrm>
              <a:off x="4749283" y="3271520"/>
              <a:ext cx="340877" cy="1933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708768" y="4236720"/>
              <a:ext cx="516586" cy="274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18175" y="4816008"/>
              <a:ext cx="516586" cy="274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869532" y="4953168"/>
              <a:ext cx="718589" cy="2995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708768" y="5110648"/>
              <a:ext cx="2001152" cy="95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702652" y="4276148"/>
              <a:ext cx="718589" cy="2995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16133" y="3545914"/>
              <a:ext cx="528508" cy="3555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181412" y="3627120"/>
              <a:ext cx="528508" cy="3556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732482" y="3068620"/>
              <a:ext cx="533789" cy="3759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4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541445" y="-90011"/>
            <a:ext cx="4860132" cy="5769452"/>
            <a:chOff x="4399280" y="1209040"/>
            <a:chExt cx="3755549" cy="4817269"/>
          </a:xfrm>
        </p:grpSpPr>
        <p:pic>
          <p:nvPicPr>
            <p:cNvPr id="6" name="Picture 9" descr="03_30FigureB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71"/>
            <a:stretch>
              <a:fillRect/>
            </a:stretch>
          </p:blipFill>
          <p:spPr bwMode="auto">
            <a:xfrm>
              <a:off x="4434364" y="1292860"/>
              <a:ext cx="3720465" cy="47334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399280" y="1209040"/>
              <a:ext cx="365760" cy="3149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156960" y="2885440"/>
              <a:ext cx="467360" cy="213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693845" y="31909"/>
            <a:ext cx="473337" cy="3772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3387066" y="220516"/>
            <a:ext cx="8110715" cy="6121219"/>
            <a:chOff x="3519146" y="1088941"/>
            <a:chExt cx="8110715" cy="6121219"/>
          </a:xfrm>
        </p:grpSpPr>
        <p:grpSp>
          <p:nvGrpSpPr>
            <p:cNvPr id="20" name="Group 19"/>
            <p:cNvGrpSpPr/>
            <p:nvPr/>
          </p:nvGrpSpPr>
          <p:grpSpPr>
            <a:xfrm>
              <a:off x="3708768" y="3068620"/>
              <a:ext cx="4712473" cy="2996900"/>
              <a:chOff x="3708768" y="3068620"/>
              <a:chExt cx="4712473" cy="299690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4749283" y="3271520"/>
                <a:ext cx="340877" cy="1933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708768" y="4236720"/>
                <a:ext cx="516586" cy="2743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318175" y="4816008"/>
                <a:ext cx="516586" cy="2743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869532" y="4953168"/>
                <a:ext cx="718589" cy="2995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708768" y="5110648"/>
                <a:ext cx="2001152" cy="9548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702652" y="4296468"/>
                <a:ext cx="718589" cy="2998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136453" y="3545914"/>
                <a:ext cx="528508" cy="35552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181412" y="3627120"/>
                <a:ext cx="528508" cy="35563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732482" y="3068620"/>
                <a:ext cx="533789" cy="3759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2" name="Straight Arrow Connector 21"/>
            <p:cNvCxnSpPr/>
            <p:nvPr/>
          </p:nvCxnSpPr>
          <p:spPr>
            <a:xfrm>
              <a:off x="4258622" y="4953168"/>
              <a:ext cx="341355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5794950" y="5770671"/>
              <a:ext cx="2773949" cy="10368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51768" y="6009831"/>
              <a:ext cx="49274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Range – horizontal displacement of projectile</a:t>
              </a:r>
            </a:p>
            <a:p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of flight – time taken for the projectile to complete its trajectory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8736857" y="3149900"/>
              <a:ext cx="0" cy="158466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8940058" y="3723677"/>
              <a:ext cx="26898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Maximum height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519146" y="1088941"/>
              <a:ext cx="5004351" cy="14052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794950" y="1534714"/>
              <a:ext cx="2559764" cy="14052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186503" y="2072985"/>
              <a:ext cx="1124010" cy="14052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6015904" y="3149900"/>
              <a:ext cx="2720953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4521112" y="2210580"/>
              <a:ext cx="573044" cy="9356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57199" y="345440"/>
            <a:ext cx="8435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Projectile Motion – Max. Height, Range, Time of Flight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857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37845" y="1266205"/>
                <a:ext cx="4049486" cy="18679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sub>
                        </m:sSub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845" y="1266205"/>
                <a:ext cx="4049486" cy="1867947"/>
              </a:xfrm>
              <a:prstGeom prst="rect">
                <a:avLst/>
              </a:prstGeom>
              <a:blipFill>
                <a:blip r:embed="rId5"/>
                <a:stretch>
                  <a:fillRect l="-1201" b="-2273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457199" y="345440"/>
            <a:ext cx="8877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Projectile Motion – using equations of constant acceleration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233428" y="1512668"/>
            <a:ext cx="1568946" cy="1688491"/>
            <a:chOff x="4910214" y="1596829"/>
            <a:chExt cx="1568946" cy="1688491"/>
          </a:xfrm>
        </p:grpSpPr>
        <p:cxnSp>
          <p:nvCxnSpPr>
            <p:cNvPr id="14" name="Straight Arrow Connector 13"/>
            <p:cNvCxnSpPr/>
            <p:nvPr/>
          </p:nvCxnSpPr>
          <p:spPr>
            <a:xfrm flipV="1">
              <a:off x="4910214" y="1786412"/>
              <a:ext cx="696124" cy="54790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567128" y="1596829"/>
              <a:ext cx="355600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0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5938552" y="2226866"/>
              <a:ext cx="540608" cy="44885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056695" y="1977744"/>
              <a:ext cx="355600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0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4949913" y="2832058"/>
              <a:ext cx="540262" cy="45326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454360" y="2593434"/>
              <a:ext cx="355600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0</a:t>
              </a:r>
            </a:p>
          </p:txBody>
        </p:sp>
      </p:grpSp>
      <p:sp>
        <p:nvSpPr>
          <p:cNvPr id="21" name="Right Brace 20"/>
          <p:cNvSpPr/>
          <p:nvPr/>
        </p:nvSpPr>
        <p:spPr>
          <a:xfrm>
            <a:off x="5261999" y="1181085"/>
            <a:ext cx="508000" cy="4350843"/>
          </a:xfrm>
          <a:prstGeom prst="rightBrac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982200" y="2224100"/>
            <a:ext cx="1766374" cy="258532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cs typeface="Times New Roman" panose="02020603050405020304" pitchFamily="18" charset="0"/>
              </a:rPr>
              <a:t>The x and y equations of motion and coordinates are related </a:t>
            </a:r>
            <a:r>
              <a:rPr lang="en-US" dirty="0">
                <a:cs typeface="Times New Roman" panose="02020603050405020304" pitchFamily="18" charset="0"/>
              </a:rPr>
              <a:t>by </a:t>
            </a:r>
            <a:r>
              <a:rPr lang="en-US" b="1" dirty="0" smtClean="0">
                <a:cs typeface="Times New Roman" panose="02020603050405020304" pitchFamily="18" charset="0"/>
              </a:rPr>
              <a:t>time </a:t>
            </a:r>
            <a:r>
              <a:rPr lang="en-US" dirty="0" smtClean="0">
                <a:cs typeface="Times New Roman" panose="02020603050405020304" pitchFamily="18" charset="0"/>
              </a:rPr>
              <a:t>(which is the same for both and x and y dimensions)</a:t>
            </a:r>
            <a:endParaRPr lang="en-US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23520" y="6014532"/>
                <a:ext cx="11707419" cy="43088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>
                    <a:cs typeface="Times New Roman" panose="02020603050405020304" pitchFamily="18" charset="0"/>
                  </a:rPr>
                  <a:t>If only the initial velocity vector is given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2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𝐢</m:t>
                        </m:r>
                      </m:sub>
                    </m:sSub>
                  </m:oMath>
                </a14:m>
                <a:r>
                  <a:rPr lang="en-US" sz="2200" dirty="0"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𝛉</m:t>
                        </m:r>
                      </m:e>
                      <m:sub>
                        <m:r>
                          <a:rPr lang="en-US" sz="22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𝐢</m:t>
                        </m:r>
                      </m:sub>
                    </m:sSub>
                  </m:oMath>
                </a14:m>
                <a:r>
                  <a:rPr lang="en-US" sz="2200" dirty="0">
                    <a:cs typeface="Times New Roman" panose="02020603050405020304" pitchFamily="18" charset="0"/>
                  </a:rPr>
                  <a:t>), the trajectory of a projectile can be calculated 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0" y="6014532"/>
                <a:ext cx="11707419" cy="430887"/>
              </a:xfrm>
              <a:prstGeom prst="rect">
                <a:avLst/>
              </a:prstGeom>
              <a:blipFill>
                <a:blip r:embed="rId6"/>
                <a:stretch>
                  <a:fillRect l="-624" t="-8333" r="-364" b="-2638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963071" y="2295736"/>
                <a:ext cx="1056474" cy="344133"/>
              </a:xfrm>
              <a:prstGeom prst="rect">
                <a:avLst/>
              </a:prstGeom>
              <a:solidFill>
                <a:srgbClr val="FAD8CE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1600" b="1" i="1" baseline="-250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600" b="1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3071" y="2295736"/>
                <a:ext cx="1056474" cy="3441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452287" y="1458759"/>
                <a:ext cx="1918223" cy="886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xi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xi</m:t>
                        </m:r>
                      </m:sub>
                    </m:sSub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287" y="1458759"/>
                <a:ext cx="1918223" cy="886397"/>
              </a:xfrm>
              <a:prstGeom prst="rect">
                <a:avLst/>
              </a:prstGeom>
              <a:blipFill>
                <a:blip r:embed="rId8"/>
                <a:stretch>
                  <a:fillRect l="-3175" t="-2740" b="-82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452287" y="3376204"/>
                <a:ext cx="3647677" cy="214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Aft>
                    <a:spcPts val="1200"/>
                  </a:spcAft>
                  <a:buFont typeface="+mj-lt"/>
                  <a:buAutoNum type="arabicPeriod" startAt="3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yi</m:t>
                            </m:r>
                          </m:sub>
                        </m:sSub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yf</m:t>
                            </m:r>
                          </m:sub>
                        </m:sSub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 startAt="4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 startAt="4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 startAt="4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yf</m:t>
                        </m:r>
                      </m:sub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yi</m:t>
                        </m:r>
                      </m:sub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gΔy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287" y="3376204"/>
                <a:ext cx="3647677" cy="2140586"/>
              </a:xfrm>
              <a:prstGeom prst="rect">
                <a:avLst/>
              </a:prstGeom>
              <a:blipFill>
                <a:blip r:embed="rId9"/>
                <a:stretch>
                  <a:fillRect l="-1669" b="-1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637845" y="3749040"/>
                <a:ext cx="4049486" cy="19097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845" y="3749040"/>
                <a:ext cx="4049486" cy="1909754"/>
              </a:xfrm>
              <a:prstGeom prst="rect">
                <a:avLst/>
              </a:prstGeom>
              <a:blipFill>
                <a:blip r:embed="rId10"/>
                <a:stretch>
                  <a:fillRect l="-1201" b="-1270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699831" y="4155134"/>
                <a:ext cx="1095065" cy="344133"/>
              </a:xfrm>
              <a:prstGeom prst="rect">
                <a:avLst/>
              </a:prstGeom>
              <a:solidFill>
                <a:srgbClr val="FAD8CE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1600" b="1" i="1" baseline="-250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1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𝒈</m:t>
                      </m:r>
                    </m:oMath>
                  </m:oMathPara>
                </a14:m>
                <a:endParaRPr lang="en-US" sz="1600" b="1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9831" y="4155134"/>
                <a:ext cx="1095065" cy="344133"/>
              </a:xfrm>
              <a:prstGeom prst="rect">
                <a:avLst/>
              </a:prstGeom>
              <a:blipFill>
                <a:blip r:embed="rId11"/>
                <a:stretch>
                  <a:fillRect b="-5172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032087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 animBg="1"/>
      <p:bldP spid="25" grpId="0"/>
      <p:bldP spid="26" grpId="0"/>
      <p:bldP spid="20" grpId="0" animBg="1"/>
    </p:bld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8610600" y="6219825"/>
            <a:ext cx="20574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Copperplate Gothic Bold" pitchFamily="34" charset="0"/>
              </a:rPr>
              <a:t>Dr. Scott</a:t>
            </a:r>
          </a:p>
        </p:txBody>
      </p:sp>
      <p:pic>
        <p:nvPicPr>
          <p:cNvPr id="3" name="Picture 2" descr="2d traj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311967"/>
            <a:ext cx="9144000" cy="6288859"/>
          </a:xfrm>
          <a:prstGeom prst="rect">
            <a:avLst/>
          </a:prstGeom>
        </p:spPr>
      </p:pic>
      <p:graphicFrame>
        <p:nvGraphicFramePr>
          <p:cNvPr id="266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1937973"/>
              </p:ext>
            </p:extLst>
          </p:nvPr>
        </p:nvGraphicFramePr>
        <p:xfrm>
          <a:off x="7345363" y="450851"/>
          <a:ext cx="1598612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2" name="Equation" r:id="rId6" imgW="736560" imgH="228600" progId="Equation.3">
                  <p:embed/>
                </p:oleObj>
              </mc:Choice>
              <mc:Fallback>
                <p:oleObj name="Equation" r:id="rId6" imgW="736560" imgH="228600" progId="Equation.3">
                  <p:embed/>
                  <p:pic>
                    <p:nvPicPr>
                      <p:cNvPr id="2663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5363" y="450851"/>
                        <a:ext cx="1598612" cy="49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149143"/>
              </p:ext>
            </p:extLst>
          </p:nvPr>
        </p:nvGraphicFramePr>
        <p:xfrm>
          <a:off x="7315201" y="962025"/>
          <a:ext cx="10461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3" name="Equation" r:id="rId8" imgW="482400" imgH="203040" progId="Equation.3">
                  <p:embed/>
                </p:oleObj>
              </mc:Choice>
              <mc:Fallback>
                <p:oleObj name="Equation" r:id="rId8" imgW="482400" imgH="203040" progId="Equation.3">
                  <p:embed/>
                  <p:pic>
                    <p:nvPicPr>
                      <p:cNvPr id="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1" y="962025"/>
                        <a:ext cx="1046163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361385"/>
              </p:ext>
            </p:extLst>
          </p:nvPr>
        </p:nvGraphicFramePr>
        <p:xfrm>
          <a:off x="3048001" y="5076826"/>
          <a:ext cx="2762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4" name="Equation" r:id="rId10" imgW="126720" imgH="177480" progId="Equation.3">
                  <p:embed/>
                </p:oleObj>
              </mc:Choice>
              <mc:Fallback>
                <p:oleObj name="Equation" r:id="rId10" imgW="126720" imgH="17748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1" y="5076826"/>
                        <a:ext cx="27622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Connector 8"/>
          <p:cNvCxnSpPr/>
          <p:nvPr/>
        </p:nvCxnSpPr>
        <p:spPr>
          <a:xfrm rot="5400000">
            <a:off x="1447800" y="2409825"/>
            <a:ext cx="4419600" cy="198120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25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19436" y="433390"/>
            <a:ext cx="207034" cy="18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93559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8610600" y="6257925"/>
            <a:ext cx="20574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Copperplate Gothic Bold" pitchFamily="34" charset="0"/>
              </a:rPr>
              <a:t>Dr. Scott</a:t>
            </a:r>
          </a:p>
        </p:txBody>
      </p:sp>
      <p:pic>
        <p:nvPicPr>
          <p:cNvPr id="3" name="Picture 2" descr="2d traj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350067"/>
            <a:ext cx="9144000" cy="6288859"/>
          </a:xfrm>
          <a:prstGeom prst="rect">
            <a:avLst/>
          </a:prstGeom>
        </p:spPr>
      </p:pic>
      <p:graphicFrame>
        <p:nvGraphicFramePr>
          <p:cNvPr id="266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3071161"/>
              </p:ext>
            </p:extLst>
          </p:nvPr>
        </p:nvGraphicFramePr>
        <p:xfrm>
          <a:off x="7345363" y="488951"/>
          <a:ext cx="1598612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2" name="Equation" r:id="rId6" imgW="736560" imgH="228600" progId="Equation.3">
                  <p:embed/>
                </p:oleObj>
              </mc:Choice>
              <mc:Fallback>
                <p:oleObj name="Equation" r:id="rId6" imgW="736560" imgH="228600" progId="Equation.3">
                  <p:embed/>
                  <p:pic>
                    <p:nvPicPr>
                      <p:cNvPr id="2663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5363" y="488951"/>
                        <a:ext cx="1598612" cy="49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82539"/>
              </p:ext>
            </p:extLst>
          </p:nvPr>
        </p:nvGraphicFramePr>
        <p:xfrm>
          <a:off x="7315201" y="1000125"/>
          <a:ext cx="10461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3" name="Equation" r:id="rId8" imgW="482400" imgH="203040" progId="Equation.3">
                  <p:embed/>
                </p:oleObj>
              </mc:Choice>
              <mc:Fallback>
                <p:oleObj name="Equation" r:id="rId8" imgW="482400" imgH="203040" progId="Equation.3">
                  <p:embed/>
                  <p:pic>
                    <p:nvPicPr>
                      <p:cNvPr id="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1" y="1000125"/>
                        <a:ext cx="1046163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6010174"/>
              </p:ext>
            </p:extLst>
          </p:nvPr>
        </p:nvGraphicFramePr>
        <p:xfrm>
          <a:off x="2819401" y="5191126"/>
          <a:ext cx="2762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4" name="Equation" r:id="rId10" imgW="126720" imgH="177480" progId="Equation.3">
                  <p:embed/>
                </p:oleObj>
              </mc:Choice>
              <mc:Fallback>
                <p:oleObj name="Equation" r:id="rId10" imgW="126720" imgH="17748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1" y="5191126"/>
                        <a:ext cx="27622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Connector 9"/>
          <p:cNvCxnSpPr/>
          <p:nvPr/>
        </p:nvCxnSpPr>
        <p:spPr>
          <a:xfrm rot="10800000">
            <a:off x="2667000" y="55721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553494" y="4999831"/>
            <a:ext cx="11430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286000" y="4810125"/>
            <a:ext cx="1219200" cy="4572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438498"/>
              </p:ext>
            </p:extLst>
          </p:nvPr>
        </p:nvGraphicFramePr>
        <p:xfrm>
          <a:off x="1752600" y="4581525"/>
          <a:ext cx="1233654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5" name="Equation" r:id="rId12" imgW="736560" imgH="228600" progId="Equation.3">
                  <p:embed/>
                </p:oleObj>
              </mc:Choice>
              <mc:Fallback>
                <p:oleObj name="Equation" r:id="rId12" imgW="736560" imgH="228600" progId="Equation.3">
                  <p:embed/>
                  <p:pic>
                    <p:nvPicPr>
                      <p:cNvPr id="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581525"/>
                        <a:ext cx="1233654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8886601"/>
              </p:ext>
            </p:extLst>
          </p:nvPr>
        </p:nvGraphicFramePr>
        <p:xfrm>
          <a:off x="2667001" y="5648326"/>
          <a:ext cx="476301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6" name="Equation" r:id="rId13" imgW="317160" imgH="228600" progId="Equation.3">
                  <p:embed/>
                </p:oleObj>
              </mc:Choice>
              <mc:Fallback>
                <p:oleObj name="Equation" r:id="rId13" imgW="317160" imgH="22860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1" y="5648326"/>
                        <a:ext cx="476301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6188450"/>
              </p:ext>
            </p:extLst>
          </p:nvPr>
        </p:nvGraphicFramePr>
        <p:xfrm>
          <a:off x="3200400" y="4876801"/>
          <a:ext cx="47625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7" name="Equation" r:id="rId15" imgW="317160" imgH="241200" progId="Equation.3">
                  <p:embed/>
                </p:oleObj>
              </mc:Choice>
              <mc:Fallback>
                <p:oleObj name="Equation" r:id="rId15" imgW="317160" imgH="241200" progId="Equation.3">
                  <p:embed/>
                  <p:pic>
                    <p:nvPicPr>
                      <p:cNvPr id="1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876801"/>
                        <a:ext cx="476250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>
          <a:xfrm rot="10800000">
            <a:off x="3733800" y="34385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>
            <a:off x="4800600" y="21431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5943600" y="17621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7010400" y="21431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8077200" y="34385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>
            <a:off x="9144000" y="5572125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3391694" y="3094831"/>
            <a:ext cx="685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4648200" y="1990725"/>
            <a:ext cx="304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6858794" y="2294731"/>
            <a:ext cx="304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7735094" y="3780631"/>
            <a:ext cx="685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8573294" y="6066631"/>
            <a:ext cx="11430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26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42536" y="4531803"/>
            <a:ext cx="207034" cy="18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288641" y="4810844"/>
            <a:ext cx="207034" cy="18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781300" y="5650706"/>
            <a:ext cx="138113" cy="119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364083" y="479426"/>
            <a:ext cx="207034" cy="18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71641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8610600" y="6191250"/>
            <a:ext cx="20574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Copperplate Gothic Bold" pitchFamily="34" charset="0"/>
              </a:rPr>
              <a:t>Dr. Scott</a:t>
            </a:r>
          </a:p>
        </p:txBody>
      </p:sp>
      <p:pic>
        <p:nvPicPr>
          <p:cNvPr id="3" name="Picture 2" descr="2d traj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283392"/>
            <a:ext cx="9144000" cy="6288859"/>
          </a:xfrm>
          <a:prstGeom prst="rect">
            <a:avLst/>
          </a:prstGeom>
        </p:spPr>
      </p:pic>
      <p:graphicFrame>
        <p:nvGraphicFramePr>
          <p:cNvPr id="266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2449759"/>
              </p:ext>
            </p:extLst>
          </p:nvPr>
        </p:nvGraphicFramePr>
        <p:xfrm>
          <a:off x="7345363" y="422276"/>
          <a:ext cx="1598612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0" name="Equation" r:id="rId6" imgW="736560" imgH="228600" progId="Equation.3">
                  <p:embed/>
                </p:oleObj>
              </mc:Choice>
              <mc:Fallback>
                <p:oleObj name="Equation" r:id="rId6" imgW="736560" imgH="228600" progId="Equation.3">
                  <p:embed/>
                  <p:pic>
                    <p:nvPicPr>
                      <p:cNvPr id="2663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5363" y="422276"/>
                        <a:ext cx="1598612" cy="49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656968"/>
              </p:ext>
            </p:extLst>
          </p:nvPr>
        </p:nvGraphicFramePr>
        <p:xfrm>
          <a:off x="7315201" y="933450"/>
          <a:ext cx="10461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1" name="Equation" r:id="rId8" imgW="482400" imgH="203040" progId="Equation.3">
                  <p:embed/>
                </p:oleObj>
              </mc:Choice>
              <mc:Fallback>
                <p:oleObj name="Equation" r:id="rId8" imgW="482400" imgH="203040" progId="Equation.3">
                  <p:embed/>
                  <p:pic>
                    <p:nvPicPr>
                      <p:cNvPr id="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1" y="933450"/>
                        <a:ext cx="1046163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174076"/>
              </p:ext>
            </p:extLst>
          </p:nvPr>
        </p:nvGraphicFramePr>
        <p:xfrm>
          <a:off x="2819401" y="5124451"/>
          <a:ext cx="2762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2" name="Equation" r:id="rId10" imgW="126720" imgH="177480" progId="Equation.3">
                  <p:embed/>
                </p:oleObj>
              </mc:Choice>
              <mc:Fallback>
                <p:oleObj name="Equation" r:id="rId10" imgW="126720" imgH="17748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1" y="5124451"/>
                        <a:ext cx="27622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Connector 9"/>
          <p:cNvCxnSpPr/>
          <p:nvPr/>
        </p:nvCxnSpPr>
        <p:spPr>
          <a:xfrm rot="10800000">
            <a:off x="2667000" y="55054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553494" y="4933156"/>
            <a:ext cx="11430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286000" y="4743450"/>
            <a:ext cx="1219200" cy="4572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>
            <a:off x="3733800" y="33718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>
            <a:off x="4800600" y="20764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5943600" y="16954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7010400" y="20764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8077200" y="33718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>
            <a:off x="9144000" y="550545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3391694" y="3028156"/>
            <a:ext cx="685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4648200" y="1924050"/>
            <a:ext cx="304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6858794" y="2228056"/>
            <a:ext cx="304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7735094" y="3713956"/>
            <a:ext cx="6858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8573294" y="5999956"/>
            <a:ext cx="1143000" cy="1588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3581400" y="2838450"/>
            <a:ext cx="685800" cy="3810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0800000" flipV="1">
            <a:off x="4800600" y="1771650"/>
            <a:ext cx="457200" cy="3048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0800000">
            <a:off x="5943600" y="1695450"/>
            <a:ext cx="457200" cy="1588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10800000">
            <a:off x="7010400" y="2076450"/>
            <a:ext cx="457200" cy="2286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6200000" flipV="1">
            <a:off x="8001000" y="3448050"/>
            <a:ext cx="609600" cy="4572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V="1">
            <a:off x="8801100" y="5848350"/>
            <a:ext cx="1066800" cy="381000"/>
          </a:xfrm>
          <a:prstGeom prst="line">
            <a:avLst/>
          </a:prstGeom>
          <a:ln w="38100">
            <a:solidFill>
              <a:srgbClr val="0070C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>
          <a:xfrm>
            <a:off x="11201400" y="6411912"/>
            <a:ext cx="390525" cy="320675"/>
          </a:xfrm>
        </p:spPr>
        <p:txBody>
          <a:bodyPr/>
          <a:lstStyle/>
          <a:p>
            <a:fld id="{D53E3F94-F532-4A3C-8342-C687332B96EC}" type="slidenum">
              <a:rPr lang="en-US" smtClean="0"/>
              <a:t>27</a:t>
            </a:fld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7364083" y="414340"/>
            <a:ext cx="207034" cy="18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79925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18160" y="391886"/>
            <a:ext cx="7162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spcBef>
                <a:spcPct val="0"/>
              </a:spcBef>
              <a:defRPr/>
            </a:pPr>
            <a:r>
              <a:rPr lang="en-US" sz="2800" dirty="0">
                <a:ea typeface="+mj-ea"/>
                <a:cs typeface="+mj-cs"/>
              </a:rPr>
              <a:t>2-Dimensional Motion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 txBox="1">
                <a:spLocks noChangeArrowheads="1"/>
              </p:cNvSpPr>
              <p:nvPr/>
            </p:nvSpPr>
            <p:spPr>
              <a:xfrm>
                <a:off x="449680" y="1238031"/>
                <a:ext cx="7931331" cy="378524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/>
              <a:p>
                <a:pPr marL="514350" indent="-514350">
                  <a:spcBef>
                    <a:spcPct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800" b="1" dirty="0" smtClean="0">
                    <a:ea typeface="+mj-ea"/>
                    <a:cs typeface="+mj-cs"/>
                  </a:rPr>
                  <a:t>Walking and dropping two objects:</a:t>
                </a:r>
              </a:p>
              <a:p>
                <a:pPr marL="457200" indent="-457200">
                  <a:spcAft>
                    <a:spcPts val="1200"/>
                  </a:spcAft>
                  <a:buFontTx/>
                  <a:buChar char="-"/>
                </a:pPr>
                <a:r>
                  <a:rPr lang="en-US" sz="2800" dirty="0"/>
                  <a:t>Yellow ball is launched </a:t>
                </a:r>
                <a:r>
                  <a:rPr lang="en-US" sz="2800" i="1" dirty="0"/>
                  <a:t>horizontally</a:t>
                </a:r>
                <a:r>
                  <a:rPr lang="en-US" sz="2800" dirty="0"/>
                  <a:t> </a:t>
                </a:r>
                <a:r>
                  <a:rPr lang="en-US" sz="2800" dirty="0" smtClean="0"/>
                  <a:t>at the </a:t>
                </a:r>
                <a:r>
                  <a:rPr lang="en-US" sz="2800" dirty="0"/>
                  <a:t>same time the red ball is dropped…</a:t>
                </a:r>
              </a:p>
              <a:p>
                <a:pPr marL="457200" indent="-457200">
                  <a:spcAft>
                    <a:spcPts val="1200"/>
                  </a:spcAft>
                  <a:buFontTx/>
                  <a:buChar char="-"/>
                </a:pPr>
                <a:r>
                  <a:rPr lang="en-US" sz="2800" dirty="0"/>
                  <a:t>Talk about a bullet being dropped </a:t>
                </a:r>
                <a:r>
                  <a:rPr lang="en-US" sz="2800" dirty="0" smtClean="0"/>
                  <a:t>and </a:t>
                </a:r>
                <a:r>
                  <a:rPr lang="en-US" sz="2800" dirty="0"/>
                  <a:t>a bullet </a:t>
                </a:r>
                <a:r>
                  <a:rPr lang="en-US" sz="2800" dirty="0" smtClean="0"/>
                  <a:t>fired </a:t>
                </a:r>
                <a:r>
                  <a:rPr lang="en-US" sz="2800" i="1" dirty="0" smtClean="0"/>
                  <a:t>horizontally</a:t>
                </a:r>
                <a:r>
                  <a:rPr lang="en-US" sz="2800" dirty="0" smtClean="0"/>
                  <a:t> </a:t>
                </a:r>
                <a:r>
                  <a:rPr lang="en-US" sz="2800" dirty="0"/>
                  <a:t>from the gun…</a:t>
                </a:r>
              </a:p>
              <a:p>
                <a:pPr>
                  <a:spcBef>
                    <a:spcPct val="0"/>
                  </a:spcBef>
                  <a:spcAft>
                    <a:spcPts val="1200"/>
                  </a:spcAft>
                  <a:defRPr/>
                </a:pPr>
                <a:r>
                  <a:rPr lang="en-US" sz="2400" dirty="0">
                    <a:ea typeface="+mj-ea"/>
                    <a:cs typeface="+mj-cs"/>
                  </a:rPr>
                  <a:t>One object: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x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+mj-ea"/>
                        <a:cs typeface="+mj-cs"/>
                      </a:rPr>
                      <m:t>&gt;0</m:t>
                    </m:r>
                  </m:oMath>
                </a14:m>
                <a:r>
                  <a:rPr lang="en-US" sz="2400" dirty="0">
                    <a:ea typeface="+mj-ea"/>
                    <a:cs typeface="+mj-cs"/>
                  </a:rPr>
                  <a:t>	Other object: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x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+mj-ea"/>
                        <a:cs typeface="+mj-cs"/>
                      </a:rPr>
                      <m:t>=0</m:t>
                    </m:r>
                  </m:oMath>
                </a14:m>
                <a:endParaRPr lang="en-US" sz="2400" dirty="0">
                  <a:ea typeface="+mj-ea"/>
                  <a:cs typeface="+mj-cs"/>
                </a:endParaRPr>
              </a:p>
              <a:p>
                <a:pPr>
                  <a:spcBef>
                    <a:spcPct val="0"/>
                  </a:spcBef>
                  <a:spcAft>
                    <a:spcPts val="1200"/>
                  </a:spcAft>
                  <a:defRPr/>
                </a:pPr>
                <a:r>
                  <a:rPr lang="en-US" sz="2400" dirty="0">
                    <a:ea typeface="+mj-ea"/>
                    <a:cs typeface="+mj-cs"/>
                  </a:rPr>
                  <a:t>Both objects: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y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+mj-ea"/>
                        <a:cs typeface="+mj-cs"/>
                      </a:rPr>
                      <m:t>=0</m:t>
                    </m:r>
                  </m:oMath>
                </a14:m>
                <a:r>
                  <a:rPr lang="en-US" sz="2400" dirty="0">
                    <a:ea typeface="+mj-ea"/>
                    <a:cs typeface="+mj-cs"/>
                  </a:rPr>
                  <a:t> </a:t>
                </a:r>
                <a:r>
                  <a:rPr lang="en-US" sz="2400" dirty="0" smtClean="0">
                    <a:ea typeface="+mj-ea"/>
                    <a:cs typeface="+mj-cs"/>
                  </a:rPr>
                  <a:t>and same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+mj-ea"/>
                        <a:cs typeface="+mj-cs"/>
                      </a:rPr>
                      <m:t>Δy</m:t>
                    </m:r>
                  </m:oMath>
                </a14:m>
                <a:endParaRPr lang="en-US" sz="2400" dirty="0">
                  <a:ea typeface="+mj-ea"/>
                  <a:cs typeface="+mj-cs"/>
                </a:endParaRPr>
              </a:p>
            </p:txBody>
          </p:sp>
        </mc:Choice>
        <mc:Fallback xmlns="">
          <p:sp>
            <p:nvSpPr>
              <p:cNvPr id="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680" y="1238031"/>
                <a:ext cx="7931331" cy="3785241"/>
              </a:xfrm>
              <a:prstGeom prst="rect">
                <a:avLst/>
              </a:prstGeom>
              <a:blipFill>
                <a:blip r:embed="rId6"/>
                <a:stretch>
                  <a:fillRect l="-1614" b="-6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2D motio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610600" y="391886"/>
            <a:ext cx="3047154" cy="428800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143247" y="4829300"/>
              <a:ext cx="198186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90930">
                      <a:extLst>
                        <a:ext uri="{9D8B030D-6E8A-4147-A177-3AD203B41FA5}">
                          <a16:colId xmlns:a16="http://schemas.microsoft.com/office/drawing/2014/main" val="3305511333"/>
                        </a:ext>
                      </a:extLst>
                    </a:gridCol>
                    <a:gridCol w="990930">
                      <a:extLst>
                        <a:ext uri="{9D8B030D-6E8A-4147-A177-3AD203B41FA5}">
                          <a16:colId xmlns:a16="http://schemas.microsoft.com/office/drawing/2014/main" val="107251316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54478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y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964461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y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779314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Δx</m:t>
                                </m:r>
                              </m:oMath>
                            </m:oMathPara>
                          </a14:m>
                          <a:endParaRPr lang="en-US" sz="16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Δy</m:t>
                                </m:r>
                              </m:oMath>
                            </m:oMathPara>
                          </a14:m>
                          <a:endParaRPr lang="en-US" sz="16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317693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5565234"/>
                  </p:ext>
                </p:extLst>
              </p:nvPr>
            </p:nvGraphicFramePr>
            <p:xfrm>
              <a:off x="9143247" y="4829300"/>
              <a:ext cx="198186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90930">
                      <a:extLst>
                        <a:ext uri="{9D8B030D-6E8A-4147-A177-3AD203B41FA5}">
                          <a16:colId xmlns:a16="http://schemas.microsoft.com/office/drawing/2014/main" val="3305511333"/>
                        </a:ext>
                      </a:extLst>
                    </a:gridCol>
                    <a:gridCol w="990930">
                      <a:extLst>
                        <a:ext uri="{9D8B030D-6E8A-4147-A177-3AD203B41FA5}">
                          <a16:colId xmlns:a16="http://schemas.microsoft.com/office/drawing/2014/main" val="107251316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8"/>
                          <a:stretch>
                            <a:fillRect l="-613" t="-6557" r="-101840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0613" t="-6557" r="-1840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54478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613" t="-106557" r="-101840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0613" t="-106557" r="-1840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964461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613" t="-206557" r="-101840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0613" t="-206557" r="-1840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779314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613" t="-306557" r="-101840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0613" t="-306557" r="-1840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3176934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093329" y="4866901"/>
                <a:ext cx="2517271" cy="1361719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+mj-lt"/>
                  <a:buAutoNum type="arabicPeriod" startAt="3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yi</m:t>
                            </m:r>
                          </m:sub>
                        </m:sSub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yf</m:t>
                            </m:r>
                          </m:sub>
                        </m:sSub>
                      </m:num>
                      <m:den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1600" b="0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rabicPeriod" startAt="4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yf</m:t>
                        </m:r>
                      </m:sub>
                    </m:sSub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yi</m:t>
                        </m:r>
                      </m:sub>
                    </m:sSub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</m:oMath>
                </a14:m>
                <a:endParaRPr lang="en-US" sz="1600" b="0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rabicPeriod" startAt="4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yi</m:t>
                        </m:r>
                      </m:sub>
                    </m:sSub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Δt</m:t>
                    </m:r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b="0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rabicPeriod" startAt="4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yf</m:t>
                        </m:r>
                      </m:sub>
                      <m:sup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yi</m:t>
                        </m:r>
                      </m:sub>
                      <m:sup>
                        <m: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gΔy</m:t>
                    </m:r>
                    <m:r>
                      <a:rPr lang="en-US" sz="16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600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3329" y="4866901"/>
                <a:ext cx="2517271" cy="1361719"/>
              </a:xfrm>
              <a:prstGeom prst="rect">
                <a:avLst/>
              </a:prstGeom>
              <a:blipFill>
                <a:blip r:embed="rId9"/>
                <a:stretch>
                  <a:fillRect l="-964" b="-885"/>
                </a:stretch>
              </a:blipFill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92531" y="5115303"/>
                <a:ext cx="5557731" cy="8649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b="1" dirty="0" smtClean="0"/>
                  <a:t>Time to fall (i.e. travel </a:t>
                </a:r>
                <a14:m>
                  <m:oMath xmlns:m="http://schemas.openxmlformats.org/officeDocument/2006/math">
                    <m:r>
                      <a:rPr lang="en-US" sz="2400" b="1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>
                        <a:latin typeface="Cambria Math" panose="02040503050406030204" pitchFamily="18" charset="0"/>
                      </a:rPr>
                      <m:t>𝐲</m:t>
                    </m:r>
                  </m:oMath>
                </a14:m>
                <a:r>
                  <a:rPr lang="en-US" sz="2400" b="1" dirty="0"/>
                  <a:t>) is the same for both objects because of same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n-US" sz="2400" b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𝐲</m:t>
                        </m:r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sz="2400" b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𝐚</m:t>
                        </m:r>
                      </m:e>
                      <m:sub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𝐲</m:t>
                        </m:r>
                      </m:sub>
                    </m:sSub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531" y="5115303"/>
                <a:ext cx="5557731" cy="864917"/>
              </a:xfrm>
              <a:prstGeom prst="rect">
                <a:avLst/>
              </a:prstGeom>
              <a:blipFill>
                <a:blip r:embed="rId10"/>
                <a:stretch>
                  <a:fillRect l="-329" t="-5634" r="-1535" b="-11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283111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0046" y="326056"/>
            <a:ext cx="7162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spcBef>
                <a:spcPct val="0"/>
              </a:spcBef>
              <a:defRPr/>
            </a:pPr>
            <a:r>
              <a:rPr lang="en-US" sz="2800" dirty="0">
                <a:ea typeface="+mj-ea"/>
                <a:cs typeface="+mj-cs"/>
              </a:rPr>
              <a:t>2-Dimensional Motion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1" y="1219200"/>
            <a:ext cx="6838095" cy="36190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552" y="702313"/>
            <a:ext cx="685714" cy="31428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29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31373E-0EB9-47D1-8F43-AA516E7DD4C4}"/>
              </a:ext>
            </a:extLst>
          </p:cNvPr>
          <p:cNvSpPr/>
          <p:nvPr/>
        </p:nvSpPr>
        <p:spPr>
          <a:xfrm>
            <a:off x="3368039" y="5197992"/>
            <a:ext cx="58939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YouTube Video Illustration</a:t>
            </a:r>
          </a:p>
          <a:p>
            <a:r>
              <a:rPr lang="en-US" dirty="0">
                <a:hlinkClick r:id="rId5"/>
              </a:rPr>
              <a:t>http://www.youtube.com/watch?v=ad-8Rf3W7B8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80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 smtClean="0"/>
              <a:t>Last class: 2D </a:t>
            </a:r>
            <a:r>
              <a:rPr lang="en-US" b="1" dirty="0"/>
              <a:t>Vectors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53E3F94-F532-4A3C-8342-C687332B96E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878" y="3004145"/>
            <a:ext cx="4555750" cy="31410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5743" b="6136"/>
          <a:stretch/>
        </p:blipFill>
        <p:spPr>
          <a:xfrm>
            <a:off x="6633275" y="2740249"/>
            <a:ext cx="3597309" cy="326405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872" y="1557666"/>
            <a:ext cx="10515600" cy="1119053"/>
          </a:xfrm>
        </p:spPr>
        <p:txBody>
          <a:bodyPr>
            <a:normAutofit fontScale="92500"/>
          </a:bodyPr>
          <a:lstStyle/>
          <a:p>
            <a:r>
              <a:rPr lang="en-US" dirty="0"/>
              <a:t>2D system: </a:t>
            </a:r>
            <a:r>
              <a:rPr lang="en-US" b="1" dirty="0"/>
              <a:t>x</a:t>
            </a:r>
            <a:r>
              <a:rPr lang="en-US" dirty="0"/>
              <a:t> and </a:t>
            </a:r>
            <a:r>
              <a:rPr lang="en-US" b="1" dirty="0"/>
              <a:t>y </a:t>
            </a:r>
            <a:r>
              <a:rPr lang="en-US" dirty="0" smtClean="0"/>
              <a:t>components</a:t>
            </a:r>
          </a:p>
          <a:p>
            <a:r>
              <a:rPr lang="en-US" dirty="0" smtClean="0"/>
              <a:t>The </a:t>
            </a:r>
            <a:r>
              <a:rPr lang="en-US" b="1" dirty="0"/>
              <a:t>x</a:t>
            </a:r>
            <a:r>
              <a:rPr lang="en-US" dirty="0"/>
              <a:t> and </a:t>
            </a:r>
            <a:r>
              <a:rPr lang="en-US" b="1" dirty="0"/>
              <a:t>y </a:t>
            </a:r>
            <a:r>
              <a:rPr lang="en-US" dirty="0" smtClean="0"/>
              <a:t>components are </a:t>
            </a:r>
            <a:r>
              <a:rPr lang="en-US" i="1" u="sng" dirty="0" smtClean="0"/>
              <a:t>independent</a:t>
            </a:r>
            <a:r>
              <a:rPr lang="en-US" i="1" dirty="0" smtClean="0"/>
              <a:t> </a:t>
            </a:r>
            <a:r>
              <a:rPr lang="en-US" dirty="0" smtClean="0"/>
              <a:t>(because they are perpendicular)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696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Taken to Fall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035658" cy="4351338"/>
              </a:xfrm>
              <a:ln>
                <a:solidFill>
                  <a:schemeClr val="tx1"/>
                </a:solidFill>
              </a:ln>
            </p:spPr>
            <p:txBody>
              <a:bodyPr>
                <a:norm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b="1" dirty="0"/>
                  <a:t>Dropping from Rest</a:t>
                </a:r>
              </a:p>
              <a:p>
                <a:pPr marL="0" indent="0" algn="ctr">
                  <a:spcAft>
                    <a:spcPts val="600"/>
                  </a:spcAft>
                  <a:buNone/>
                </a:pPr>
                <a:r>
                  <a:rPr lang="en-US" sz="2000" dirty="0"/>
                  <a:t>Falls straight down, i.e. 1D motion</a:t>
                </a:r>
              </a:p>
              <a:p>
                <a:pPr marL="0" indent="0" algn="ctr">
                  <a:spcAft>
                    <a:spcPts val="18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 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00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=−9.8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200" b="0" dirty="0">
                  <a:latin typeface="Cambria Math" panose="02040503050406030204" pitchFamily="18" charset="0"/>
                </a:endParaRPr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en-US" sz="2400" dirty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=0+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𝐭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0" smtClean="0">
                                    <a:latin typeface="Cambria Math" panose="02040503050406030204" pitchFamily="18" charset="0"/>
                                  </a:rPr>
                                  <m:t>𝐲</m:t>
                                </m:r>
                              </m:e>
                              <m:sub>
                                <m:r>
                                  <a:rPr lang="en-US" sz="2400" b="1" i="0" smtClean="0">
                                    <a:latin typeface="Cambria Math" panose="02040503050406030204" pitchFamily="18" charset="0"/>
                                  </a:rPr>
                                  <m:t>𝐢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𝐠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200" dirty="0">
                    <a:solidFill>
                      <a:schemeClr val="bg1">
                        <a:lumMod val="50000"/>
                      </a:schemeClr>
                    </a:solidFill>
                  </a:rPr>
                  <a:t>   	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[keep +</a:t>
                </a:r>
                <a:r>
                  <a:rPr lang="en-US" sz="2000" dirty="0" err="1">
                    <a:solidFill>
                      <a:schemeClr val="bg1">
                        <a:lumMod val="50000"/>
                      </a:schemeClr>
                    </a:solidFill>
                  </a:rPr>
                  <a:t>ve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 t, ignore –</a:t>
                </a:r>
                <a:r>
                  <a:rPr lang="en-US" sz="2000" dirty="0" err="1">
                    <a:solidFill>
                      <a:schemeClr val="bg1">
                        <a:lumMod val="50000"/>
                      </a:schemeClr>
                    </a:solidFill>
                  </a:rPr>
                  <a:t>ve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 t]</a:t>
                </a:r>
                <a:endParaRPr lang="en-US" sz="24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035658" cy="4351338"/>
              </a:xfrm>
              <a:blipFill>
                <a:blip r:embed="rId5"/>
                <a:stretch>
                  <a:fillRect l="-2053" t="-209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30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6163159" y="1825625"/>
                <a:ext cx="5035658" cy="435133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b="1" dirty="0"/>
                  <a:t>Horizontally Launching</a:t>
                </a:r>
              </a:p>
              <a:p>
                <a:pPr marL="0" indent="0" algn="ctr">
                  <a:spcAft>
                    <a:spcPts val="1800"/>
                  </a:spcAft>
                  <a:buNone/>
                </a:pPr>
                <a:r>
                  <a:rPr lang="en-US" sz="2000" dirty="0"/>
                  <a:t>Motion in x and y directions, i.e. 2D motion</a:t>
                </a:r>
              </a:p>
              <a:p>
                <a:pPr marL="0" indent="0" algn="ctr">
                  <a:spcAft>
                    <a:spcPts val="1800"/>
                  </a:spcAft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2000" dirty="0" smtClean="0"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en-US" sz="2000" dirty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000" dirty="0" smtClean="0">
                        <a:latin typeface="Cambria Math" panose="02040503050406030204" pitchFamily="18" charset="0"/>
                      </a:rPr>
                      <m:t>=−9.8 </m:t>
                    </m:r>
                    <m:r>
                      <m:rPr>
                        <m:sty m:val="p"/>
                      </m:rPr>
                      <a:rPr lang="en-US" sz="200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dirty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00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200" dirty="0">
                  <a:latin typeface="Cambria Math" panose="02040503050406030204" pitchFamily="18" charset="0"/>
                </a:endParaRPr>
              </a:p>
              <a:p>
                <a:pPr marL="0" indent="0"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Y-direction:</a:t>
                </a:r>
                <a:r>
                  <a:rPr lang="en-US" sz="240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40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smtClean="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40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0" indent="0"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 smtClean="0">
                          <a:latin typeface="Cambria Math" panose="02040503050406030204" pitchFamily="18" charset="0"/>
                        </a:rPr>
                        <m:t>=0+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40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40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400" b="1" smtClean="0">
                          <a:latin typeface="Cambria Math" panose="02040503050406030204" pitchFamily="18" charset="0"/>
                        </a:rPr>
                        <m:t>𝐭</m:t>
                      </m:r>
                      <m:r>
                        <a:rPr lang="en-US" sz="2400" b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0" smtClean="0">
                                      <a:latin typeface="Cambria Math" panose="02040503050406030204" pitchFamily="18" charset="0"/>
                                    </a:rPr>
                                    <m:t>𝐲</m:t>
                                  </m:r>
                                </m:e>
                                <m:sub>
                                  <m:r>
                                    <a:rPr lang="en-US" sz="2400" b="1" i="0" smtClean="0">
                                      <a:latin typeface="Cambria Math" panose="02040503050406030204" pitchFamily="18" charset="0"/>
                                    </a:rPr>
                                    <m:t>𝐢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b="1" smtClean="0">
                                  <a:latin typeface="Cambria Math" panose="02040503050406030204" pitchFamily="18" charset="0"/>
                                </a:rPr>
                                <m:t>𝐠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159" y="1825625"/>
                <a:ext cx="5035658" cy="4351338"/>
              </a:xfrm>
              <a:prstGeom prst="rect">
                <a:avLst/>
              </a:prstGeom>
              <a:blipFill>
                <a:blip r:embed="rId6"/>
                <a:stretch>
                  <a:fillRect l="-2053" t="-293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70993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5" grpId="0" animBg="1"/>
    </p:bld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Range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035658" cy="4351338"/>
              </a:xfrm>
              <a:ln>
                <a:solidFill>
                  <a:schemeClr val="tx1"/>
                </a:solidFill>
              </a:ln>
            </p:spPr>
            <p:txBody>
              <a:bodyPr>
                <a:norm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600" b="1" dirty="0"/>
                  <a:t>Dropping from Rest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dirty="0"/>
                  <a:t>X-direction:</a:t>
                </a:r>
              </a:p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y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g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000" dirty="0"/>
                  <a:t>   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[previous slide]</a:t>
                </a:r>
              </a:p>
              <a:p>
                <a:pPr marL="0" indent="0" algn="ctr">
                  <a:spcAft>
                    <a:spcPts val="24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 , 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/>
                  <a:t> 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 , </m:t>
                    </m:r>
                  </m:oMath>
                </a14:m>
                <a:r>
                  <a:rPr lang="en-US" sz="2000" b="0" dirty="0">
                    <a:latin typeface="+mj-lt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=?</m:t>
                    </m:r>
                  </m:oMath>
                </a14:m>
                <a:r>
                  <a:rPr lang="en-US" sz="2000" dirty="0"/>
                  <a:t> </a:t>
                </a:r>
                <a:endParaRPr lang="en-US" sz="2200" b="0" dirty="0">
                  <a:latin typeface="Cambria Math" panose="02040503050406030204" pitchFamily="18" charset="0"/>
                </a:endParaRPr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  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=0+(0)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(0)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  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𝐟</m:t>
                          </m:r>
                        </m:sub>
                      </m:sSub>
                      <m:r>
                        <a:rPr lang="en-US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035658" cy="4351338"/>
              </a:xfrm>
              <a:blipFill>
                <a:blip r:embed="rId5"/>
                <a:stretch>
                  <a:fillRect l="-1812" t="-195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31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6163159" y="1825625"/>
                <a:ext cx="5035658" cy="435133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b="1" dirty="0"/>
                  <a:t>Horizontally Launching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400" dirty="0"/>
                  <a:t>X-direction:</a:t>
                </a:r>
              </a:p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y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g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000" dirty="0"/>
                  <a:t>   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[previous slide]</a:t>
                </a:r>
              </a:p>
              <a:p>
                <a:pPr marL="0" indent="0" algn="ctr">
                  <a:spcAft>
                    <a:spcPts val="24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000" i="1" dirty="0"/>
                  <a:t> </a:t>
                </a:r>
                <a:r>
                  <a:rPr lang="en-US" sz="2000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=0 , </m:t>
                    </m:r>
                  </m:oMath>
                </a14:m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=?</m:t>
                    </m:r>
                  </m:oMath>
                </a14:m>
                <a:r>
                  <a:rPr lang="en-US" sz="2000" dirty="0"/>
                  <a:t> </a:t>
                </a:r>
                <a:endParaRPr lang="en-US" sz="2200" dirty="0">
                  <a:latin typeface="Cambria Math" panose="02040503050406030204" pitchFamily="18" charset="0"/>
                </a:endParaRPr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=0+(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>
                          <a:latin typeface="Cambria Math" panose="02040503050406030204" pitchFamily="18" charset="0"/>
                        </a:rPr>
                        <m:t>(0)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0">
                          <a:latin typeface="Cambria Math" panose="02040503050406030204" pitchFamily="18" charset="0"/>
                        </a:rPr>
                        <m:t>⇒  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  <m:sub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𝐟</m:t>
                          </m:r>
                        </m:sub>
                      </m:sSub>
                      <m:r>
                        <a:rPr lang="en-US" sz="2400" b="1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𝐯</m:t>
                          </m:r>
                        </m:e>
                        <m:sub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𝐱</m:t>
                          </m:r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𝐢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0">
                                      <a:latin typeface="Cambria Math" panose="02040503050406030204" pitchFamily="18" charset="0"/>
                                    </a:rPr>
                                    <m:t>𝐲</m:t>
                                  </m:r>
                                </m:e>
                                <m:sub>
                                  <m:r>
                                    <a:rPr lang="en-US" sz="2400" b="1" i="0">
                                      <a:latin typeface="Cambria Math" panose="02040503050406030204" pitchFamily="18" charset="0"/>
                                    </a:rPr>
                                    <m:t>𝐢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b="1" i="0">
                                  <a:latin typeface="Cambria Math" panose="02040503050406030204" pitchFamily="18" charset="0"/>
                                </a:rPr>
                                <m:t>𝐠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159" y="1825625"/>
                <a:ext cx="5035658" cy="4351338"/>
              </a:xfrm>
              <a:prstGeom prst="rect">
                <a:avLst/>
              </a:prstGeom>
              <a:blipFill>
                <a:blip r:embed="rId6"/>
                <a:stretch>
                  <a:fillRect l="-1449" t="-307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982731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5" grpId="0" animBg="1"/>
    </p:bld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Launching at an Angle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29710" y="1690689"/>
                <a:ext cx="5231970" cy="4486275"/>
              </a:xfrm>
              <a:ln>
                <a:solidFill>
                  <a:schemeClr val="tx1"/>
                </a:solidFill>
              </a:ln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≠0</m:t>
                      </m:r>
                    </m:oMath>
                  </m:oMathPara>
                </a14:m>
                <a:endParaRPr lang="en-US" sz="22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</m:oMath>
                </a14:m>
                <a:r>
                  <a:rPr lang="en-US" sz="2200" b="1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</m:oMath>
                </a14:m>
                <a:endParaRPr lang="en-US" sz="2200" b="1" dirty="0"/>
              </a:p>
              <a:p>
                <a:pPr marL="0" indent="0">
                  <a:buNone/>
                </a:pPr>
                <a:r>
                  <a:rPr lang="en-US" sz="2200" dirty="0"/>
                  <a:t>	e.g.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</a:rPr>
                      <m:t>v</m:t>
                    </m:r>
                    <m:func>
                      <m:func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func>
                  </m:oMath>
                </a14:m>
                <a:endParaRPr lang="en-US" sz="2200" dirty="0"/>
              </a:p>
              <a:p>
                <a:pPr marL="0" indent="0">
                  <a:buNone/>
                </a:pPr>
                <a:r>
                  <a:rPr lang="en-US" sz="2200" dirty="0"/>
                  <a:t>	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200" i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200" i="0">
                        <a:latin typeface="Cambria Math" panose="02040503050406030204" pitchFamily="18" charset="0"/>
                      </a:rPr>
                      <m:t>v</m:t>
                    </m:r>
                    <m:func>
                      <m:func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func>
                  </m:oMath>
                </a14:m>
                <a:endParaRPr lang="en-US" sz="2200" dirty="0"/>
              </a:p>
              <a:p>
                <a:r>
                  <a:rPr lang="en-US" sz="2200" b="1" dirty="0"/>
                  <a:t>Max. height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200" b="1" i="0">
                            <a:latin typeface="Cambria Math" panose="02040503050406030204" pitchFamily="18" charset="0"/>
                          </a:rPr>
                          <m:t>𝐲</m:t>
                        </m:r>
                        <m:r>
                          <a:rPr lang="en-US" sz="2200" b="1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sz="2200" b="1" i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200" b="1" i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200" b="1" dirty="0"/>
                  <a:t>)</a:t>
                </a:r>
              </a:p>
              <a:p>
                <a:pPr marL="0" indent="0">
                  <a:buNone/>
                </a:pPr>
                <a:r>
                  <a:rPr lang="en-US" sz="2200" b="1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200" dirty="0"/>
              </a:p>
              <a:p>
                <a:pPr marL="0" indent="0">
                  <a:buNone/>
                </a:pPr>
                <a:r>
                  <a:rPr lang="en-US" sz="2200" b="1" dirty="0"/>
                  <a:t>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  <m:sup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−2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</a:rPr>
                      <m:t>gΔy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  ⇒ </m:t>
                    </m:r>
                  </m:oMath>
                </a14:m>
                <a:r>
                  <a:rPr lang="en-US" sz="2200" dirty="0"/>
                  <a:t>  </a:t>
                </a:r>
                <a14:m>
                  <m:oMath xmlns:m="http://schemas.openxmlformats.org/officeDocument/2006/math"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2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𝐲</m:t>
                            </m:r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𝐢</m:t>
                            </m:r>
                          </m:sub>
                          <m:sup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en-US" sz="2200" b="1" i="0" dirty="0" smtClean="0">
                            <a:latin typeface="Cambria Math" panose="02040503050406030204" pitchFamily="18" charset="0"/>
                          </a:rPr>
                          <m:t>𝟐𝐠</m:t>
                        </m:r>
                      </m:den>
                    </m:f>
                  </m:oMath>
                </a14:m>
                <a:endParaRPr lang="en-US" sz="2200" b="1" dirty="0"/>
              </a:p>
              <a:p>
                <a:r>
                  <a:rPr lang="en-US" sz="2200" b="1" dirty="0"/>
                  <a:t>Time to reach max. height</a:t>
                </a:r>
              </a:p>
              <a:p>
                <a:pPr marL="0" indent="0">
                  <a:buNone/>
                </a:pPr>
                <a:r>
                  <a:rPr lang="en-US" sz="2200" b="1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</a:rPr>
                      <m:t>gt</m:t>
                    </m:r>
                  </m:oMath>
                </a14:m>
                <a:r>
                  <a:rPr lang="en-US" sz="2200" dirty="0"/>
                  <a:t>    </a:t>
                </a:r>
                <a14:m>
                  <m:oMath xmlns:m="http://schemas.openxmlformats.org/officeDocument/2006/math">
                    <m:r>
                      <a:rPr lang="en-US" sz="2200" b="0" i="0" dirty="0" smtClean="0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200" dirty="0"/>
                  <a:t>   </a:t>
                </a:r>
                <a14:m>
                  <m:oMath xmlns:m="http://schemas.openxmlformats.org/officeDocument/2006/math"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𝐭</m:t>
                    </m:r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𝐲</m:t>
                            </m:r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200" b="1" i="0" dirty="0" smtClean="0">
                                <a:latin typeface="Cambria Math" panose="02040503050406030204" pitchFamily="18" charset="0"/>
                              </a:rPr>
                              <m:t>𝐢</m:t>
                            </m:r>
                          </m:sub>
                        </m:sSub>
                      </m:num>
                      <m:den>
                        <m:r>
                          <a:rPr lang="en-US" sz="2200" b="1" i="0" dirty="0" smtClean="0">
                            <a:latin typeface="Cambria Math" panose="02040503050406030204" pitchFamily="18" charset="0"/>
                          </a:rPr>
                          <m:t>𝐠</m:t>
                        </m:r>
                      </m:den>
                    </m:f>
                  </m:oMath>
                </a14:m>
                <a:endParaRPr lang="en-US" sz="2200" b="1" dirty="0"/>
              </a:p>
              <a:p>
                <a:pPr marL="0" indent="0">
                  <a:buNone/>
                </a:pPr>
                <a:r>
                  <a:rPr lang="en-US" sz="2200" b="1" dirty="0"/>
                  <a:t>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9710" y="1690689"/>
                <a:ext cx="5231970" cy="4486275"/>
              </a:xfrm>
              <a:blipFill>
                <a:blip r:embed="rId4"/>
                <a:stretch>
                  <a:fillRect l="-127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32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6199322" y="1690688"/>
                <a:ext cx="5499315" cy="44862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200" b="1" i="0" dirty="0">
                    <a:ea typeface="Cambria Math" panose="02040503050406030204" pitchFamily="18" charset="0"/>
                  </a:rPr>
                  <a:t>Time of flight</a:t>
                </a:r>
              </a:p>
              <a:p>
                <a:pPr marL="746125" indent="-514350">
                  <a:buAutoNum type="romanLcParenR"/>
                </a:pPr>
                <a:r>
                  <a:rPr lang="en-US" sz="2200" dirty="0">
                    <a:ea typeface="Cambria Math" panose="02040503050406030204" pitchFamily="18" charset="0"/>
                  </a:rPr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sz="2200" dirty="0"/>
                  <a:t>:	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200" i="0">
                        <a:latin typeface="Cambria Math" panose="02040503050406030204" pitchFamily="18" charset="0"/>
                      </a:rPr>
                      <m:t>−2</m:t>
                    </m:r>
                    <m:r>
                      <m:rPr>
                        <m:sty m:val="p"/>
                      </m:rPr>
                      <a:rPr lang="en-US" sz="2200" i="0">
                        <a:latin typeface="Cambria Math" panose="02040503050406030204" pitchFamily="18" charset="0"/>
                      </a:rPr>
                      <m:t>gΔy</m:t>
                    </m:r>
                  </m:oMath>
                </a14:m>
                <a:r>
                  <a:rPr lang="en-US" sz="2200" b="0" dirty="0">
                    <a:ea typeface="Cambria Math" panose="02040503050406030204" pitchFamily="18" charset="0"/>
                  </a:rPr>
                  <a:t> 		</a:t>
                </a:r>
                <a:r>
                  <a:rPr lang="en-US" sz="2200" b="0" dirty="0">
                    <a:solidFill>
                      <a:schemeClr val="bg1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(note: use correct sign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200" b="0" dirty="0">
                  <a:ea typeface="Cambria Math" panose="02040503050406030204" pitchFamily="18" charset="0"/>
                </a:endParaRPr>
              </a:p>
              <a:p>
                <a:pPr marL="746125" indent="-514350">
                  <a:buAutoNum type="romanLcParenR"/>
                </a:pPr>
                <a:r>
                  <a:rPr lang="en-US" sz="2200" b="0" dirty="0">
                    <a:ea typeface="Cambria Math" panose="02040503050406030204" pitchFamily="18" charset="0"/>
                  </a:rPr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flight</m:t>
                        </m:r>
                      </m:sub>
                    </m:sSub>
                  </m:oMath>
                </a14:m>
                <a:r>
                  <a:rPr lang="en-US" sz="2200" b="0" dirty="0">
                    <a:ea typeface="Cambria Math" panose="02040503050406030204" pitchFamily="18" charset="0"/>
                  </a:rPr>
                  <a:t>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flight</m:t>
                        </m:r>
                      </m:sub>
                    </m:sSub>
                  </m:oMath>
                </a14:m>
                <a:endParaRPr lang="en-US" sz="2200" dirty="0">
                  <a:ea typeface="Cambria Math" panose="02040503050406030204" pitchFamily="18" charset="0"/>
                </a:endParaRPr>
              </a:p>
              <a:p>
                <a:pPr marL="231775" indent="0">
                  <a:buNone/>
                </a:pPr>
                <a:r>
                  <a:rPr lang="en-US" sz="2200" dirty="0">
                    <a:ea typeface="Cambria Math" panose="02040503050406030204" pitchFamily="18" charset="0"/>
                  </a:rPr>
                  <a:t>[  </a:t>
                </a:r>
                <a:r>
                  <a:rPr lang="en-US" sz="2200" i="1" dirty="0">
                    <a:ea typeface="Cambria Math" panose="02040503050406030204" pitchFamily="18" charset="0"/>
                  </a:rPr>
                  <a:t>OR</a:t>
                </a:r>
                <a:r>
                  <a:rPr lang="en-US" sz="2200" dirty="0">
                    <a:ea typeface="Cambria Math" panose="02040503050406030204" pitchFamily="18" charset="0"/>
                  </a:rPr>
                  <a:t>:   use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Δy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flight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sSubSup>
                      <m:sSubSup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flight</m:t>
                        </m:r>
                      </m:sub>
                      <m:sup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200" dirty="0">
                    <a:ea typeface="Cambria Math" panose="02040503050406030204" pitchFamily="18" charset="0"/>
                  </a:rPr>
                  <a:t>  ]</a:t>
                </a:r>
              </a:p>
              <a:p>
                <a:r>
                  <a:rPr lang="en-US" sz="2200" b="1" i="0" dirty="0">
                    <a:ea typeface="Cambria Math" panose="02040503050406030204" pitchFamily="18" charset="0"/>
                  </a:rPr>
                  <a:t>Horizontal range</a:t>
                </a:r>
                <a:endParaRPr lang="en-US" sz="2200" b="1" dirty="0">
                  <a:ea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Δx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  <m:r>
                          <a:rPr lang="en-US" sz="2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flight</m:t>
                        </m:r>
                      </m:sub>
                    </m:sSub>
                  </m:oMath>
                </a14:m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endParaRPr lang="en-US" sz="22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200" b="1" dirty="0">
                    <a:ea typeface="Cambria Math" panose="02040503050406030204" pitchFamily="18" charset="0"/>
                  </a:rPr>
                  <a:t>Direction of trajectory (i.e. </a:t>
                </a:r>
                <a14:m>
                  <m:oMath xmlns:m="http://schemas.openxmlformats.org/officeDocument/2006/math">
                    <m:r>
                      <a:rPr lang="en-US" sz="2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𝛉</m:t>
                    </m:r>
                  </m:oMath>
                </a14:m>
                <a:r>
                  <a:rPr lang="en-US" sz="22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θ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ta</m:t>
                    </m:r>
                    <m:sSup>
                      <m:sSupPr>
                        <m:ctrlP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v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2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y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v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2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x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2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en-US" sz="2200" dirty="0">
                    <a:solidFill>
                      <a:schemeClr val="bg1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(between trajectory and horizontal)</a:t>
                </a:r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9322" y="1690688"/>
                <a:ext cx="5499315" cy="4486275"/>
              </a:xfrm>
              <a:prstGeom prst="rect">
                <a:avLst/>
              </a:prstGeom>
              <a:blipFill>
                <a:blip r:embed="rId5"/>
                <a:stretch>
                  <a:fillRect l="-1217" t="-1491" b="-338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6592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6761"/>
            <a:ext cx="10515600" cy="1325563"/>
          </a:xfrm>
        </p:spPr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1 [1]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26722"/>
            <a:ext cx="10785530" cy="1315982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dirty="0"/>
              <a:t>A football is kicked so that it leaves the </a:t>
            </a:r>
            <a:r>
              <a:rPr lang="en-US" sz="2400" b="1" dirty="0"/>
              <a:t>ground</a:t>
            </a:r>
            <a:r>
              <a:rPr lang="en-US" sz="2400" dirty="0"/>
              <a:t> at a </a:t>
            </a:r>
            <a:r>
              <a:rPr lang="en-US" sz="2400" b="1" dirty="0"/>
              <a:t>30</a:t>
            </a:r>
            <a:r>
              <a:rPr lang="en-US" sz="2400" b="1" dirty="0">
                <a:sym typeface="Symbol" panose="05050102010706020507" pitchFamily="18" charset="2"/>
              </a:rPr>
              <a:t></a:t>
            </a:r>
            <a:r>
              <a:rPr lang="en-US" sz="2400" dirty="0"/>
              <a:t> angle and is traveling at </a:t>
            </a:r>
            <a:r>
              <a:rPr lang="en-US" sz="2400" b="1" dirty="0"/>
              <a:t>15 m/s</a:t>
            </a:r>
            <a:r>
              <a:rPr lang="en-US" sz="2400" dirty="0"/>
              <a:t>. How long does it take to reach its maximum height, and how far does it go before landing on the </a:t>
            </a:r>
            <a:r>
              <a:rPr lang="en-US" sz="2400" b="1" dirty="0"/>
              <a:t>ground</a:t>
            </a:r>
            <a:r>
              <a:rPr lang="en-US" sz="2400" dirty="0"/>
              <a:t>? 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7266" y="6425070"/>
            <a:ext cx="706464" cy="354416"/>
          </a:xfrm>
        </p:spPr>
        <p:txBody>
          <a:bodyPr/>
          <a:lstStyle/>
          <a:p>
            <a:fld id="{D53E3F94-F532-4A3C-8342-C687332B96EC}" type="slidenum">
              <a:rPr lang="en-US" smtClean="0"/>
              <a:t>33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1646228" y="2432981"/>
                <a:ext cx="1595034" cy="160224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=30°</m:t>
                      </m:r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=15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6228" y="2432981"/>
                <a:ext cx="1595034" cy="16022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6352803" y="4127547"/>
                <a:ext cx="2849253" cy="173158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30°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       </a:t>
                </a:r>
                <a:r>
                  <a:rPr lang="en-US" sz="2000" b="0" dirty="0">
                    <a:latin typeface="Cambria Math" panose="02040503050406030204" pitchFamily="18" charset="0"/>
                  </a:rPr>
                  <a:t>= 7.5 m/s</a:t>
                </a:r>
              </a:p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 30°</m:t>
                      </m:r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       = 12.99 m/s</a:t>
                </a:r>
                <a:endParaRPr lang="en-US" sz="2000" b="0" dirty="0"/>
              </a:p>
              <a:p>
                <a:pPr marL="0" indent="0" algn="ctr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2803" y="4127547"/>
                <a:ext cx="2849253" cy="17315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3767276" y="2603465"/>
            <a:ext cx="2976892" cy="1065956"/>
            <a:chOff x="6458960" y="1491264"/>
            <a:chExt cx="2976892" cy="1065956"/>
          </a:xfrm>
        </p:grpSpPr>
        <p:grpSp>
          <p:nvGrpSpPr>
            <p:cNvPr id="16" name="Group 15"/>
            <p:cNvGrpSpPr/>
            <p:nvPr/>
          </p:nvGrpSpPr>
          <p:grpSpPr>
            <a:xfrm>
              <a:off x="6458960" y="1491264"/>
              <a:ext cx="2976892" cy="1065956"/>
              <a:chOff x="6458960" y="1491264"/>
              <a:chExt cx="2976892" cy="1065956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6997840" y="1491264"/>
                <a:ext cx="2438012" cy="914369"/>
                <a:chOff x="7391594" y="1271531"/>
                <a:chExt cx="2438012" cy="914369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 flipH="1">
                  <a:off x="7391594" y="1410000"/>
                  <a:ext cx="2438012" cy="77590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7959626" y="1271531"/>
                      <a:ext cx="134221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600" b="0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1600" b="0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160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=15</m:t>
                            </m:r>
                            <m:r>
                              <a:rPr lang="en-US" sz="1600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sz="160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60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oMath>
                        </m:oMathPara>
                      </a14:m>
                      <a:endParaRPr lang="en-US" sz="1600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4" name="TextBox 2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959626" y="1271531"/>
                      <a:ext cx="1342217" cy="338554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1090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0" name="Group 19"/>
              <p:cNvGrpSpPr/>
              <p:nvPr/>
            </p:nvGrpSpPr>
            <p:grpSpPr>
              <a:xfrm>
                <a:off x="6458960" y="1849679"/>
                <a:ext cx="2052354" cy="707541"/>
                <a:chOff x="6860480" y="2660070"/>
                <a:chExt cx="2843288" cy="980216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7609668" y="2660070"/>
                  <a:ext cx="9890" cy="9802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6860480" y="3434797"/>
                  <a:ext cx="2843288" cy="1075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7952528" y="2074222"/>
                  <a:ext cx="95556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=30°</m:t>
                        </m:r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2528" y="2074222"/>
                  <a:ext cx="955561" cy="33855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Arc 17"/>
            <p:cNvSpPr/>
            <p:nvPr/>
          </p:nvSpPr>
          <p:spPr>
            <a:xfrm rot="1692263">
              <a:off x="7458531" y="2100321"/>
              <a:ext cx="583382" cy="378772"/>
            </a:xfrm>
            <a:prstGeom prst="arc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016212" y="2642066"/>
            <a:ext cx="5154081" cy="1310923"/>
            <a:chOff x="6580784" y="3208123"/>
            <a:chExt cx="5154081" cy="1310923"/>
          </a:xfrm>
        </p:grpSpPr>
        <p:grpSp>
          <p:nvGrpSpPr>
            <p:cNvPr id="6" name="Group 5"/>
            <p:cNvGrpSpPr/>
            <p:nvPr/>
          </p:nvGrpSpPr>
          <p:grpSpPr>
            <a:xfrm>
              <a:off x="6580784" y="3276879"/>
              <a:ext cx="5154081" cy="1242167"/>
              <a:chOff x="6580784" y="3276879"/>
              <a:chExt cx="5154081" cy="1242167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8616502" y="3314550"/>
                <a:ext cx="3118363" cy="1204496"/>
                <a:chOff x="6470610" y="3337339"/>
                <a:chExt cx="3118363" cy="1204496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6470610" y="3337339"/>
                  <a:ext cx="3118363" cy="1204496"/>
                  <a:chOff x="6997840" y="3052889"/>
                  <a:chExt cx="3118363" cy="1204496"/>
                </a:xfrm>
              </p:grpSpPr>
              <p:cxnSp>
                <p:nvCxnSpPr>
                  <p:cNvPr id="36" name="Straight Connector 35"/>
                  <p:cNvCxnSpPr/>
                  <p:nvPr/>
                </p:nvCxnSpPr>
                <p:spPr>
                  <a:xfrm flipH="1">
                    <a:off x="6997840" y="3052889"/>
                    <a:ext cx="2438012" cy="775900"/>
                  </a:xfrm>
                  <a:prstGeom prst="line">
                    <a:avLst/>
                  </a:prstGeom>
                  <a:ln w="38100">
                    <a:solidFill>
                      <a:srgbClr val="0070C0"/>
                    </a:solidFill>
                    <a:headEnd type="arrow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0" name="Group 29"/>
                  <p:cNvGrpSpPr/>
                  <p:nvPr/>
                </p:nvGrpSpPr>
                <p:grpSpPr>
                  <a:xfrm>
                    <a:off x="7006881" y="3052890"/>
                    <a:ext cx="3109322" cy="1204495"/>
                    <a:chOff x="7006881" y="3052890"/>
                    <a:chExt cx="3109322" cy="1204495"/>
                  </a:xfrm>
                </p:grpSpPr>
                <p:grpSp>
                  <p:nvGrpSpPr>
                    <p:cNvPr id="31" name="Group 30"/>
                    <p:cNvGrpSpPr/>
                    <p:nvPr/>
                  </p:nvGrpSpPr>
                  <p:grpSpPr>
                    <a:xfrm flipH="1">
                      <a:off x="7006881" y="3052890"/>
                      <a:ext cx="2431393" cy="813114"/>
                      <a:chOff x="1953806" y="3187856"/>
                      <a:chExt cx="2431393" cy="813114"/>
                    </a:xfrm>
                  </p:grpSpPr>
                  <p:cxnSp>
                    <p:nvCxnSpPr>
                      <p:cNvPr id="34" name="Straight Connector 33"/>
                      <p:cNvCxnSpPr/>
                      <p:nvPr/>
                    </p:nvCxnSpPr>
                    <p:spPr>
                      <a:xfrm flipH="1">
                        <a:off x="1967859" y="3985804"/>
                        <a:ext cx="2417340" cy="15166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5"/>
                        </a:solidFill>
                        <a:prstDash val="sysDash"/>
                        <a:headEnd type="none" w="med" len="med"/>
                        <a:tailEnd type="arrow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/>
                      <p:cNvCxnSpPr/>
                      <p:nvPr/>
                    </p:nvCxnSpPr>
                    <p:spPr>
                      <a:xfrm flipH="1" flipV="1">
                        <a:off x="1953806" y="3187856"/>
                        <a:ext cx="14053" cy="80553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5"/>
                        </a:solidFill>
                        <a:prstDash val="sysDash"/>
                        <a:headEnd type="none" w="med" len="med"/>
                        <a:tailEnd type="arrow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2" name="TextBox 31"/>
                        <p:cNvSpPr txBox="1"/>
                        <p:nvPr/>
                      </p:nvSpPr>
                      <p:spPr>
                        <a:xfrm>
                          <a:off x="8018710" y="3888053"/>
                          <a:ext cx="833123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accent5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2" name="TextBox 31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8018710" y="3888053"/>
                          <a:ext cx="833123" cy="369332"/>
                        </a:xfrm>
                        <a:prstGeom prst="rect">
                          <a:avLst/>
                        </a:prstGeom>
                        <a:blipFill>
                          <a:blip r:embed="rId9"/>
                          <a:stretch>
                            <a:fillRect b="-1667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3" name="TextBox 32"/>
                        <p:cNvSpPr txBox="1"/>
                        <p:nvPr/>
                      </p:nvSpPr>
                      <p:spPr>
                        <a:xfrm>
                          <a:off x="9283080" y="3288784"/>
                          <a:ext cx="833123" cy="39126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accent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accent5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3" name="TextBox 3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9283080" y="3288784"/>
                          <a:ext cx="833123" cy="391261"/>
                        </a:xfrm>
                        <a:prstGeom prst="rect">
                          <a:avLst/>
                        </a:prstGeom>
                        <a:blipFill>
                          <a:blip r:embed="rId10"/>
                          <a:stretch>
                            <a:fillRect b="-7692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  <p:sp>
              <p:nvSpPr>
                <p:cNvPr id="28" name="Arc 27"/>
                <p:cNvSpPr/>
                <p:nvPr/>
              </p:nvSpPr>
              <p:spPr>
                <a:xfrm rot="1692263">
                  <a:off x="7039934" y="3794212"/>
                  <a:ext cx="583382" cy="378772"/>
                </a:xfrm>
                <a:prstGeom prst="arc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Right Arrow 37"/>
              <p:cNvSpPr/>
              <p:nvPr/>
            </p:nvSpPr>
            <p:spPr>
              <a:xfrm>
                <a:off x="6580784" y="3276879"/>
                <a:ext cx="1786196" cy="758342"/>
              </a:xfrm>
              <a:prstGeom prst="rightArrow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Decompose into x and y components</a:t>
                </a:r>
                <a:endParaRPr lang="en-US" sz="12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9669509" y="3745337"/>
                  <a:ext cx="95556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16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=30°</m:t>
                        </m:r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69509" y="3745337"/>
                  <a:ext cx="955561" cy="33855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9133092" y="3208123"/>
                  <a:ext cx="134221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600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60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=15</m:t>
                        </m:r>
                        <m:r>
                          <a:rPr lang="en-US" sz="1600" b="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160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60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sz="1600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33092" y="3208123"/>
                  <a:ext cx="1342217" cy="338554"/>
                </a:xfrm>
                <a:prstGeom prst="rect">
                  <a:avLst/>
                </a:prstGeom>
                <a:blipFill>
                  <a:blip r:embed="rId12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0" y="4551377"/>
            <a:ext cx="5283102" cy="2162929"/>
            <a:chOff x="0" y="4551377"/>
            <a:chExt cx="5283102" cy="21629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0" y="5873894"/>
                  <a:ext cx="114226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5873894"/>
                  <a:ext cx="1142260" cy="338554"/>
                </a:xfrm>
                <a:prstGeom prst="rect">
                  <a:avLst/>
                </a:prstGeom>
                <a:blipFill>
                  <a:blip r:embed="rId13"/>
                  <a:stretch>
                    <a:fillRect b="-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" name="Group 9"/>
            <p:cNvGrpSpPr/>
            <p:nvPr/>
          </p:nvGrpSpPr>
          <p:grpSpPr>
            <a:xfrm>
              <a:off x="391511" y="4551377"/>
              <a:ext cx="4891591" cy="2162929"/>
              <a:chOff x="391511" y="4551377"/>
              <a:chExt cx="4891591" cy="2162929"/>
            </a:xfrm>
          </p:grpSpPr>
          <p:pic>
            <p:nvPicPr>
              <p:cNvPr id="40" name="Picture 39" descr="2d traj1.jpg"/>
              <p:cNvPicPr>
                <a:picLocks noChangeAspect="1"/>
              </p:cNvPicPr>
              <p:nvPr/>
            </p:nvPicPr>
            <p:blipFill rotWithShape="1">
              <a:blip r:embed="rId14" cstate="print"/>
              <a:srcRect l="11111" t="20030" r="15238" b="13271"/>
              <a:stretch/>
            </p:blipFill>
            <p:spPr>
              <a:xfrm>
                <a:off x="838200" y="5036404"/>
                <a:ext cx="3676404" cy="1388666"/>
              </a:xfrm>
              <a:prstGeom prst="rect">
                <a:avLst/>
              </a:prstGeom>
            </p:spPr>
          </p:pic>
          <p:cxnSp>
            <p:nvCxnSpPr>
              <p:cNvPr id="41" name="Straight Connector 40"/>
              <p:cNvCxnSpPr/>
              <p:nvPr/>
            </p:nvCxnSpPr>
            <p:spPr>
              <a:xfrm flipH="1">
                <a:off x="904631" y="4702626"/>
                <a:ext cx="0" cy="201168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V="1">
                <a:off x="391511" y="6342742"/>
                <a:ext cx="44826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4140842" y="5853231"/>
                    <a:ext cx="1142260" cy="3583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sz="1600" b="0" dirty="0" smtClean="0"/>
                  </a:p>
                </p:txBody>
              </p:sp>
            </mc:Choice>
            <mc:Fallback xmlns="">
              <p:sp>
                <p:nvSpPr>
                  <p:cNvPr id="44" name="TextBox 4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40842" y="5853231"/>
                    <a:ext cx="1142260" cy="358303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678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2138488" y="4551377"/>
                    <a:ext cx="114226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oMath>
                      </m:oMathPara>
                    </a14:m>
                    <a:endParaRPr lang="en-US" sz="1600" b="0" dirty="0" smtClean="0"/>
                  </a:p>
                </p:txBody>
              </p:sp>
            </mc:Choice>
            <mc:Fallback xmlns="">
              <p:sp>
                <p:nvSpPr>
                  <p:cNvPr id="45" name="TextBox 4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38488" y="4551377"/>
                    <a:ext cx="1142260" cy="338554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b="-363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3989272" y="6340618"/>
                    <a:ext cx="114226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46" name="TextBox 4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89272" y="6340618"/>
                    <a:ext cx="1142260" cy="338554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24984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441" y="253974"/>
            <a:ext cx="10515600" cy="927385"/>
          </a:xfrm>
        </p:spPr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1 [2]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55" y="1020584"/>
            <a:ext cx="6258150" cy="1658484"/>
          </a:xfrm>
          <a:ln>
            <a:noFill/>
          </a:ln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dirty="0"/>
              <a:t>A football is kicked so that it leaves the </a:t>
            </a:r>
            <a:r>
              <a:rPr lang="en-US" sz="2400" b="1" dirty="0"/>
              <a:t>ground</a:t>
            </a:r>
            <a:r>
              <a:rPr lang="en-US" sz="2400" dirty="0"/>
              <a:t> at a </a:t>
            </a:r>
            <a:r>
              <a:rPr lang="en-US" sz="2400" b="1" dirty="0"/>
              <a:t>30</a:t>
            </a:r>
            <a:r>
              <a:rPr lang="en-US" sz="2400" b="1" dirty="0">
                <a:sym typeface="Symbol" panose="05050102010706020507" pitchFamily="18" charset="2"/>
              </a:rPr>
              <a:t></a:t>
            </a:r>
            <a:r>
              <a:rPr lang="en-US" sz="2400" dirty="0"/>
              <a:t> angle and is traveling at </a:t>
            </a:r>
            <a:r>
              <a:rPr lang="en-US" sz="2400" b="1" dirty="0"/>
              <a:t>15 m/s</a:t>
            </a:r>
            <a:r>
              <a:rPr lang="en-US" sz="2400" dirty="0"/>
              <a:t>. How long does it take to reach its </a:t>
            </a:r>
            <a:r>
              <a:rPr lang="en-US" sz="2400" b="1" dirty="0"/>
              <a:t>maximum height</a:t>
            </a:r>
            <a:r>
              <a:rPr lang="en-US" sz="2400" dirty="0"/>
              <a:t>, and how </a:t>
            </a:r>
            <a:r>
              <a:rPr lang="en-US" sz="2400" b="1" dirty="0"/>
              <a:t>far</a:t>
            </a:r>
            <a:r>
              <a:rPr lang="en-US" sz="2400" dirty="0"/>
              <a:t> does it go before landing on the </a:t>
            </a:r>
            <a:r>
              <a:rPr lang="en-US" sz="2400" b="1" dirty="0"/>
              <a:t>ground</a:t>
            </a:r>
            <a:r>
              <a:rPr lang="en-US" sz="2400" dirty="0"/>
              <a:t>? 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7266" y="6425070"/>
            <a:ext cx="706464" cy="354416"/>
          </a:xfrm>
        </p:spPr>
        <p:txBody>
          <a:bodyPr/>
          <a:lstStyle/>
          <a:p>
            <a:fld id="{D53E3F94-F532-4A3C-8342-C687332B96EC}" type="slidenum">
              <a:rPr lang="en-US" smtClean="0"/>
              <a:t>34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881993" y="2891140"/>
                <a:ext cx="1595034" cy="160224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=30°</m:t>
                      </m:r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=15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993" y="2891140"/>
                <a:ext cx="1595034" cy="16022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9608588" y="2904911"/>
                <a:ext cx="2191724" cy="3520159"/>
              </a:xfrm>
              <a:prstGeom prst="rect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At max height:</a:t>
                </a:r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	 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0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0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 algn="ctr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en-US" sz="20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en-US" sz="20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gΔy</m:t>
                      </m:r>
                      <m:r>
                        <a:rPr lang="en-US" sz="20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000" i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⇒ </m:t>
                    </m:r>
                  </m:oMath>
                </a14:m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Δy</m:t>
                    </m:r>
                    <m:r>
                      <a:rPr lang="en-US" sz="20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000" i="1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000" b="0" i="0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000" b="0" i="0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  <m:sup>
                            <m:r>
                              <a:rPr lang="en-US" sz="2000" b="0" i="0" dirty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2000" b="0" i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 b="0" i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</m:oMath>
                </a14:m>
                <a:endParaRPr lang="en-US" sz="20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Δy</m:t>
                    </m:r>
                    <m:r>
                      <a:rPr lang="en-US" sz="2000" b="0" i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0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7.5</m:t>
                            </m:r>
                          </m:e>
                          <m:sup>
                            <m:r>
                              <a:rPr lang="en-US" sz="2000" b="0" i="0" dirty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 b="0" i="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</m:oMath>
                </a14:m>
                <a:endParaRPr lang="en-US" sz="2000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⇒   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𝐲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𝟖𝟕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</m:oMath>
                  </m:oMathPara>
                </a14:m>
                <a:endParaRPr lang="en-U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8588" y="2904911"/>
                <a:ext cx="2191724" cy="3520159"/>
              </a:xfrm>
              <a:prstGeom prst="rect">
                <a:avLst/>
              </a:prstGeom>
              <a:blipFill>
                <a:blip r:embed="rId6"/>
                <a:stretch>
                  <a:fillRect t="-864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649519" y="4693487"/>
                <a:ext cx="1997990" cy="173158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30°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       </a:t>
                </a:r>
                <a:r>
                  <a:rPr lang="en-US" sz="2000" b="0" dirty="0">
                    <a:latin typeface="Cambria Math" panose="02040503050406030204" pitchFamily="18" charset="0"/>
                  </a:rPr>
                  <a:t>= 7.5 m/s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 30°</m:t>
                      </m:r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       = 12.99 m/s</a:t>
                </a:r>
                <a:endParaRPr lang="en-US" sz="20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519" y="4693487"/>
                <a:ext cx="1997990" cy="1731583"/>
              </a:xfrm>
              <a:prstGeom prst="rect">
                <a:avLst/>
              </a:prstGeom>
              <a:blipFill>
                <a:blip r:embed="rId7"/>
                <a:stretch>
                  <a:fillRect r="-30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2755995" y="2904911"/>
                <a:ext cx="2371242" cy="352016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en-US" sz="2200" b="1" dirty="0">
                    <a:solidFill>
                      <a:schemeClr val="tx1"/>
                    </a:solidFill>
                  </a:rPr>
                  <a:t>At max height:</a:t>
                </a:r>
                <a:r>
                  <a:rPr lang="en-US" sz="22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	 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200" dirty="0">
                  <a:solidFill>
                    <a:schemeClr val="accent2"/>
                  </a:solidFill>
                </a:endParaRPr>
              </a:p>
              <a:p>
                <a:pPr marL="0" indent="0" algn="ctr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200" i="0">
                          <a:latin typeface="Cambria Math" panose="02040503050406030204" pitchFamily="18" charset="0"/>
                        </a:rPr>
                        <m:t>gt</m:t>
                      </m:r>
                      <m:r>
                        <m:rPr>
                          <m:nor/>
                        </m:rPr>
                        <a:rPr lang="en-US" sz="2200" dirty="0"/>
                        <m:t>   </m:t>
                      </m:r>
                    </m:oMath>
                  </m:oMathPara>
                </a14:m>
                <a:endParaRPr lang="en-US" sz="2200" dirty="0"/>
              </a:p>
              <a:p>
                <a:pPr marL="0" indent="0" algn="ctr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i="0" dirty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2200" i="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200" dirty="0"/>
                        <m:t>   </m:t>
                      </m:r>
                      <m:r>
                        <m:rPr>
                          <m:sty m:val="p"/>
                        </m:rPr>
                        <a:rPr lang="en-US" sz="2200" b="0" i="0" dirty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200" b="0" i="0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 b="0" i="0" dirty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200" b="0" i="0" dirty="0"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  <m:r>
                                <a:rPr lang="en-US" sz="2200" b="0" i="0" dirty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dirty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sz="2200" b="0" i="0" dirty="0">
                              <a:latin typeface="Cambria Math" panose="02040503050406030204" pitchFamily="18" charset="0"/>
                            </a:rPr>
                            <m:t>g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    </m:t>
                    </m:r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7.5</m:t>
                        </m:r>
                      </m:num>
                      <m:den>
                        <m: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9.8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 s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    </a:t>
                </a:r>
                <a14:m>
                  <m:oMath xmlns:m="http://schemas.openxmlformats.org/officeDocument/2006/math">
                    <m:r>
                      <a:rPr lang="en-US" sz="22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r>
                      <a:rPr lang="en-US" sz="22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2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2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𝟕𝟕</m:t>
                    </m:r>
                  </m:oMath>
                </a14:m>
                <a:r>
                  <a:rPr lang="en-US" sz="2200" b="1" dirty="0">
                    <a:solidFill>
                      <a:schemeClr val="tx1"/>
                    </a:solidFill>
                  </a:rPr>
                  <a:t>  s</a:t>
                </a: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5995" y="2904911"/>
                <a:ext cx="2371242" cy="3520160"/>
              </a:xfrm>
              <a:prstGeom prst="rect">
                <a:avLst/>
              </a:prstGeom>
              <a:blipFill>
                <a:blip r:embed="rId8"/>
                <a:stretch>
                  <a:fillRect t="-1036" b="-17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5192184" y="2904911"/>
                <a:ext cx="4336947" cy="352016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en-US" sz="2200" b="1" dirty="0" smtClean="0">
                    <a:solidFill>
                      <a:schemeClr val="tx1"/>
                    </a:solidFill>
                  </a:rPr>
                  <a:t>Horizontal range:</a:t>
                </a:r>
                <a:r>
                  <a:rPr lang="en-US" sz="22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	 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=0  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Δy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  <a:p>
                <a:pPr marL="0" indent="0" algn="ctr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lang="en-US" sz="22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200" i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en-US" sz="22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200" i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en-US" sz="2200" i="0">
                          <a:latin typeface="Cambria Math" panose="02040503050406030204" pitchFamily="18" charset="0"/>
                        </a:rPr>
                        <m:t>gΔy</m:t>
                      </m:r>
                    </m:oMath>
                  </m:oMathPara>
                </a14:m>
                <a:endParaRPr lang="en-US" sz="2200" dirty="0"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200" i="0" dirty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dirty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m:rPr>
                              <m:sty m:val="p"/>
                            </m:rPr>
                            <a:rPr lang="en-US" sz="2200" i="0" dirty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b="0" i="0" dirty="0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sz="180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is -ve because it is falling)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200" b="0" i="0" dirty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sz="2200" b="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200" i="0" dirty="0"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7.5−</m:t>
                        </m:r>
                        <m:d>
                          <m:d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7.5</m:t>
                            </m:r>
                          </m:e>
                        </m:d>
                      </m:num>
                      <m:den>
                        <m: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9.8</m:t>
                        </m:r>
                      </m:den>
                    </m:f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=1.54 </m:t>
                    </m:r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 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Δx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=12.99×1.54=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</m:oMath>
                  </m:oMathPara>
                </a14:m>
                <a:endParaRPr lang="en-US" sz="2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2184" y="2904911"/>
                <a:ext cx="4336947" cy="3520160"/>
              </a:xfrm>
              <a:prstGeom prst="rect">
                <a:avLst/>
              </a:prstGeom>
              <a:blipFill>
                <a:blip r:embed="rId9"/>
                <a:stretch>
                  <a:fillRect t="-103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6763712" y="482948"/>
            <a:ext cx="5216234" cy="2135553"/>
            <a:chOff x="0" y="4551377"/>
            <a:chExt cx="5283102" cy="21629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0" y="5873894"/>
                  <a:ext cx="114226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5873894"/>
                  <a:ext cx="1142260" cy="338554"/>
                </a:xfrm>
                <a:prstGeom prst="rect">
                  <a:avLst/>
                </a:prstGeom>
                <a:blipFill>
                  <a:blip r:embed="rId10"/>
                  <a:stretch>
                    <a:fillRect b="-5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4" name="Group 13"/>
            <p:cNvGrpSpPr/>
            <p:nvPr/>
          </p:nvGrpSpPr>
          <p:grpSpPr>
            <a:xfrm>
              <a:off x="391511" y="4551377"/>
              <a:ext cx="4891591" cy="2162929"/>
              <a:chOff x="391511" y="4551377"/>
              <a:chExt cx="4891591" cy="2162929"/>
            </a:xfrm>
          </p:grpSpPr>
          <p:pic>
            <p:nvPicPr>
              <p:cNvPr id="15" name="Picture 14" descr="2d traj1.jpg"/>
              <p:cNvPicPr>
                <a:picLocks noChangeAspect="1"/>
              </p:cNvPicPr>
              <p:nvPr/>
            </p:nvPicPr>
            <p:blipFill rotWithShape="1">
              <a:blip r:embed="rId11" cstate="print"/>
              <a:srcRect l="11111" t="20030" r="15238" b="13271"/>
              <a:stretch/>
            </p:blipFill>
            <p:spPr>
              <a:xfrm>
                <a:off x="838200" y="5036404"/>
                <a:ext cx="3676404" cy="1388666"/>
              </a:xfrm>
              <a:prstGeom prst="rect">
                <a:avLst/>
              </a:prstGeom>
            </p:spPr>
          </p:pic>
          <p:cxnSp>
            <p:nvCxnSpPr>
              <p:cNvPr id="16" name="Straight Connector 15"/>
              <p:cNvCxnSpPr/>
              <p:nvPr/>
            </p:nvCxnSpPr>
            <p:spPr>
              <a:xfrm flipH="1">
                <a:off x="904631" y="4702626"/>
                <a:ext cx="0" cy="201168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391511" y="6342742"/>
                <a:ext cx="44826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4140842" y="5853231"/>
                    <a:ext cx="1142260" cy="3583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sz="1600" b="0" dirty="0" smtClean="0"/>
                  </a:p>
                </p:txBody>
              </p:sp>
            </mc:Choice>
            <mc:Fallback xmlns="">
              <p:sp>
                <p:nvSpPr>
                  <p:cNvPr id="18" name="TextBox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40842" y="5853231"/>
                    <a:ext cx="1142260" cy="358303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b="-862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2138488" y="4551377"/>
                    <a:ext cx="114226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oMath>
                      </m:oMathPara>
                    </a14:m>
                    <a:endParaRPr lang="en-US" sz="1600" b="0" dirty="0" smtClean="0"/>
                  </a:p>
                </p:txBody>
              </p:sp>
            </mc:Choice>
            <mc:Fallback xmlns="">
              <p:sp>
                <p:nvSpPr>
                  <p:cNvPr id="19" name="Text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38488" y="4551377"/>
                    <a:ext cx="1142260" cy="338554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b="-545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3989272" y="6340618"/>
                    <a:ext cx="114226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20" name="TextBox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89272" y="6340618"/>
                    <a:ext cx="1142260" cy="338554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08740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3228"/>
          </a:xfrm>
        </p:spPr>
        <p:txBody>
          <a:bodyPr/>
          <a:lstStyle/>
          <a:p>
            <a:r>
              <a:rPr lang="en-US" dirty="0"/>
              <a:t>Problem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04890"/>
                <a:ext cx="10785530" cy="856384"/>
              </a:xfrm>
              <a:ln>
                <a:noFill/>
              </a:ln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:r>
                  <a:rPr lang="en-US" sz="2400" dirty="0"/>
                  <a:t>A stone is thrown with an initial velocity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4</m:t>
                    </m:r>
                    <m:acc>
                      <m:accPr>
                        <m:chr m:val="̂"/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dirty="0" smtClean="0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−3</m:t>
                    </m:r>
                    <m:acc>
                      <m:accPr>
                        <m:chr m:val="̂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</m:acc>
                  </m:oMath>
                </a14:m>
                <a:r>
                  <a:rPr lang="en-US" sz="2400" dirty="0"/>
                  <a:t> m/s from the top of a cliff of height </a:t>
                </a:r>
                <a:r>
                  <a:rPr lang="en-US" sz="2400" b="1" dirty="0"/>
                  <a:t>12 m</a:t>
                </a:r>
                <a:r>
                  <a:rPr lang="en-US" sz="2400" dirty="0"/>
                  <a:t>. At what angle (measured from the horizontal) does it hit the </a:t>
                </a:r>
                <a:r>
                  <a:rPr lang="en-US" sz="2400" b="1" dirty="0"/>
                  <a:t>ground</a:t>
                </a:r>
                <a:r>
                  <a:rPr lang="en-US" sz="2400" dirty="0"/>
                  <a:t> below?</a:t>
                </a:r>
                <a:endParaRPr lang="en-US" sz="24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04890"/>
                <a:ext cx="10785530" cy="856384"/>
              </a:xfrm>
              <a:blipFill>
                <a:blip r:embed="rId5"/>
                <a:stretch>
                  <a:fillRect l="-904" t="-5714" b="-128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7266" y="6425070"/>
            <a:ext cx="706464" cy="354416"/>
          </a:xfrm>
        </p:spPr>
        <p:txBody>
          <a:bodyPr/>
          <a:lstStyle/>
          <a:p>
            <a:fld id="{D53E3F94-F532-4A3C-8342-C687332B96EC}" type="slidenum">
              <a:rPr lang="en-US" smtClean="0"/>
              <a:t>35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670230" y="4680013"/>
                <a:ext cx="1608513" cy="192226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=+12</m:t>
                    </m:r>
                  </m:oMath>
                </a14:m>
                <a:r>
                  <a:rPr lang="en-US" sz="1800" b="0" dirty="0">
                    <a:latin typeface="Cambria Math" panose="02040503050406030204" pitchFamily="18" charset="0"/>
                  </a:rPr>
                  <a:t> m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en-US" sz="18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sz="18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18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−3 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sz="1800" b="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18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18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en-US" sz="18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i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1800" i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800" i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sz="1800" dirty="0"/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18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230" y="4680013"/>
                <a:ext cx="1608513" cy="1922265"/>
              </a:xfrm>
              <a:prstGeom prst="rect">
                <a:avLst/>
              </a:prstGeom>
              <a:blipFill>
                <a:blip r:embed="rId6"/>
                <a:stretch>
                  <a:fillRect t="-189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4903953" y="2127816"/>
                <a:ext cx="7119894" cy="420595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en-US" sz="2200" b="1" dirty="0">
                    <a:solidFill>
                      <a:schemeClr val="tx1"/>
                    </a:solidFill>
                  </a:rPr>
                  <a:t>Upon landing:</a:t>
                </a:r>
                <a:r>
                  <a:rPr lang="en-US" sz="22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	 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    ⇒  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Δy</m:t>
                      </m:r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=−12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  <m:sup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200" i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200" i="0">
                        <a:latin typeface="Cambria Math" panose="02040503050406030204" pitchFamily="18" charset="0"/>
                      </a:rPr>
                      <m:t>−2</m:t>
                    </m:r>
                    <m:r>
                      <m:rPr>
                        <m:sty m:val="p"/>
                      </m:rPr>
                      <a:rPr lang="en-US" sz="2200" i="0">
                        <a:latin typeface="Cambria Math" panose="02040503050406030204" pitchFamily="18" charset="0"/>
                      </a:rPr>
                      <m:t>gΔy</m:t>
                    </m:r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200" i="0" dirty="0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sz="2200" b="0" i="0" dirty="0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2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dirty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dirty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200" b="0" i="0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200" b="0" i="0" dirty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200" b="0" i="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0" dirty="0" smtClean="0"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sz="2200" b="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200" i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i="0"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200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200" i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  <m:sup>
                            <m:r>
                              <a:rPr lang="en-US" sz="22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200" i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gΔy</m:t>
                        </m:r>
                      </m:e>
                    </m:rad>
                    <m:r>
                      <a:rPr lang="en-US" sz="22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200" b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15.6 m/s</a:t>
                </a:r>
              </a:p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sz="180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is –</a:t>
                </a:r>
                <a:r>
                  <a:rPr lang="en-US" sz="1800" dirty="0" err="1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ve</a:t>
                </a:r>
                <a:r>
                  <a:rPr lang="en-US" sz="180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because it is falling)</a:t>
                </a:r>
              </a:p>
              <a:p>
                <a:pPr marL="0" indent="0">
                  <a:lnSpc>
                    <a:spcPct val="100000"/>
                  </a:lnSpc>
                  <a:spcAft>
                    <a:spcPts val="1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𝐬</m:t>
                      </m:r>
                    </m:oMath>
                  </m:oMathPara>
                </a14:m>
                <a:endParaRPr lang="en-US" sz="2200" b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e>
                    </m:func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2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2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tan</m:t>
                            </m:r>
                          </m:e>
                          <m:sup>
                            <m: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f>
                          <m:f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−15.6</m:t>
                            </m:r>
                          </m:num>
                          <m:den>
                            <m: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func>
                    <m: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𝟕𝟓</m:t>
                    </m:r>
                    <m:r>
                      <a:rPr lang="en-US" sz="2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2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° </m:t>
                    </m:r>
                  </m:oMath>
                </a14:m>
                <a:endParaRPr lang="en-US" sz="2200" b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(-</a:t>
                </a:r>
                <a:r>
                  <a:rPr lang="en-US" sz="2000" b="0" dirty="0" err="1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ve</a:t>
                </a:r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angle means that it is measured CW from horizontal) </a:t>
                </a:r>
                <a:endParaRPr lang="en-US" sz="2200" b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:endParaRPr lang="en-US" sz="2200" b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3953" y="2127816"/>
                <a:ext cx="7119894" cy="4205956"/>
              </a:xfrm>
              <a:prstGeom prst="rect">
                <a:avLst/>
              </a:prstGeom>
              <a:blipFill>
                <a:blip r:embed="rId7"/>
                <a:stretch>
                  <a:fillRect t="-86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243159" y="2086851"/>
            <a:ext cx="4159455" cy="2310341"/>
            <a:chOff x="627307" y="4724897"/>
            <a:chExt cx="5425081" cy="2011680"/>
          </a:xfrm>
        </p:grpSpPr>
        <p:grpSp>
          <p:nvGrpSpPr>
            <p:cNvPr id="20" name="Group 19"/>
            <p:cNvGrpSpPr/>
            <p:nvPr/>
          </p:nvGrpSpPr>
          <p:grpSpPr>
            <a:xfrm>
              <a:off x="1050064" y="4724897"/>
              <a:ext cx="5002324" cy="2011680"/>
              <a:chOff x="1050064" y="4724897"/>
              <a:chExt cx="5002324" cy="2011680"/>
            </a:xfrm>
          </p:grpSpPr>
          <p:pic>
            <p:nvPicPr>
              <p:cNvPr id="21" name="Picture 20" descr="2d traj1.jpg"/>
              <p:cNvPicPr>
                <a:picLocks noChangeAspect="1"/>
              </p:cNvPicPr>
              <p:nvPr/>
            </p:nvPicPr>
            <p:blipFill rotWithShape="1">
              <a:blip r:embed="rId8" cstate="print"/>
              <a:srcRect l="59315" t="20030" r="15239" b="13271"/>
              <a:stretch/>
            </p:blipFill>
            <p:spPr>
              <a:xfrm>
                <a:off x="2058045" y="4813073"/>
                <a:ext cx="2017477" cy="1611998"/>
              </a:xfrm>
              <a:prstGeom prst="rect">
                <a:avLst/>
              </a:prstGeom>
            </p:spPr>
          </p:pic>
          <p:cxnSp>
            <p:nvCxnSpPr>
              <p:cNvPr id="22" name="Straight Connector 21"/>
              <p:cNvCxnSpPr/>
              <p:nvPr/>
            </p:nvCxnSpPr>
            <p:spPr>
              <a:xfrm flipH="1">
                <a:off x="2078327" y="4724897"/>
                <a:ext cx="0" cy="201168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1050064" y="6342742"/>
                <a:ext cx="5002324" cy="116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3777428" y="5992070"/>
                    <a:ext cx="1142260" cy="3583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sz="1600" b="0" dirty="0" smtClean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77428" y="5992070"/>
                    <a:ext cx="1142260" cy="358303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627307" y="4893430"/>
                  <a:ext cx="1305015" cy="2947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US" sz="1600" dirty="0" smtClean="0"/>
                    <a:t>12 m</a:t>
                  </a:r>
                  <a:endParaRPr lang="en-US" sz="16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307" y="4893430"/>
                  <a:ext cx="1305015" cy="294789"/>
                </a:xfrm>
                <a:prstGeom prst="rect">
                  <a:avLst/>
                </a:prstGeom>
                <a:blipFill>
                  <a:blip r:embed="rId10"/>
                  <a:stretch>
                    <a:fillRect t="-5357" r="-1829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2886934" y="3515199"/>
            <a:ext cx="1793131" cy="2934221"/>
            <a:chOff x="2886934" y="3515199"/>
            <a:chExt cx="1793131" cy="2934221"/>
          </a:xfrm>
        </p:grpSpPr>
        <p:cxnSp>
          <p:nvCxnSpPr>
            <p:cNvPr id="12" name="Straight Connector 11"/>
            <p:cNvCxnSpPr>
              <a:cxnSpLocks noChangeAspect="1"/>
            </p:cNvCxnSpPr>
            <p:nvPr/>
          </p:nvCxnSpPr>
          <p:spPr>
            <a:xfrm flipH="1" flipV="1">
              <a:off x="2886934" y="3961485"/>
              <a:ext cx="1228517" cy="1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 noChangeAspect="1"/>
            </p:cNvCxnSpPr>
            <p:nvPr/>
          </p:nvCxnSpPr>
          <p:spPr>
            <a:xfrm rot="5400000">
              <a:off x="2863608" y="5213264"/>
              <a:ext cx="2468880" cy="3431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ontent Placeholder 2"/>
                <p:cNvSpPr txBox="1">
                  <a:spLocks/>
                </p:cNvSpPr>
                <p:nvPr/>
              </p:nvSpPr>
              <p:spPr>
                <a:xfrm>
                  <a:off x="4125164" y="4561474"/>
                  <a:ext cx="554901" cy="614040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100000"/>
                    </a:lnSpc>
                    <a:spcAft>
                      <a:spcPts val="600"/>
                    </a:spcAft>
                    <a:buFont typeface="Arial" panose="020B0604020202020204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oMath>
                    </m:oMathPara>
                  </a14:m>
                  <a:endParaRPr lang="en-US" sz="2000" b="0" dirty="0">
                    <a:solidFill>
                      <a:srgbClr val="FF0000"/>
                    </a:solidFill>
                  </a:endParaRPr>
                </a:p>
                <a:p>
                  <a:pPr marL="0" indent="0">
                    <a:lnSpc>
                      <a:spcPct val="100000"/>
                    </a:lnSpc>
                    <a:spcAft>
                      <a:spcPts val="600"/>
                    </a:spcAft>
                    <a:buFont typeface="Arial" panose="020B0604020202020204" pitchFamily="34" charset="0"/>
                    <a:buNone/>
                  </a:pPr>
                  <a:endParaRPr lang="en-US" sz="2000" b="0" dirty="0">
                    <a:solidFill>
                      <a:srgbClr val="FF0000"/>
                    </a:solidFill>
                  </a:endParaRPr>
                </a:p>
                <a:p>
                  <a:pPr marL="0" indent="0">
                    <a:lnSpc>
                      <a:spcPct val="100000"/>
                    </a:lnSpc>
                    <a:spcAft>
                      <a:spcPts val="600"/>
                    </a:spcAft>
                    <a:buFont typeface="Arial" panose="020B0604020202020204" pitchFamily="34" charset="0"/>
                    <a:buNone/>
                  </a:pPr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5164" y="4561474"/>
                  <a:ext cx="554901" cy="61404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ontent Placeholder 2"/>
                <p:cNvSpPr txBox="1">
                  <a:spLocks/>
                </p:cNvSpPr>
                <p:nvPr/>
              </p:nvSpPr>
              <p:spPr>
                <a:xfrm>
                  <a:off x="3430994" y="3515199"/>
                  <a:ext cx="836798" cy="35823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100000"/>
                    </a:lnSpc>
                    <a:spcAft>
                      <a:spcPts val="600"/>
                    </a:spcAft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oMath>
                    </m:oMathPara>
                  </a14:m>
                  <a:endParaRPr lang="en-US" sz="2000" b="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30994" y="3515199"/>
                  <a:ext cx="836798" cy="358234"/>
                </a:xfrm>
                <a:prstGeom prst="rect">
                  <a:avLst/>
                </a:prstGeom>
                <a:blipFill>
                  <a:blip r:embed="rId12"/>
                  <a:stretch>
                    <a:fillRect b="-517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Group 29"/>
          <p:cNvGrpSpPr/>
          <p:nvPr/>
        </p:nvGrpSpPr>
        <p:grpSpPr>
          <a:xfrm>
            <a:off x="2705980" y="3713285"/>
            <a:ext cx="1391179" cy="2754012"/>
            <a:chOff x="2970740" y="3303929"/>
            <a:chExt cx="1391179" cy="2754012"/>
          </a:xfrm>
        </p:grpSpPr>
        <p:grpSp>
          <p:nvGrpSpPr>
            <p:cNvPr id="8" name="Group 7"/>
            <p:cNvGrpSpPr/>
            <p:nvPr/>
          </p:nvGrpSpPr>
          <p:grpSpPr>
            <a:xfrm>
              <a:off x="3023871" y="3571183"/>
              <a:ext cx="1338048" cy="2486758"/>
              <a:chOff x="3034533" y="3545400"/>
              <a:chExt cx="1338048" cy="2486758"/>
            </a:xfrm>
          </p:grpSpPr>
          <p:cxnSp>
            <p:nvCxnSpPr>
              <p:cNvPr id="14" name="Straight Connector 13"/>
              <p:cNvCxnSpPr>
                <a:cxnSpLocks noChangeAspect="1"/>
              </p:cNvCxnSpPr>
              <p:nvPr/>
            </p:nvCxnSpPr>
            <p:spPr>
              <a:xfrm flipH="1" flipV="1">
                <a:off x="3092421" y="3545400"/>
                <a:ext cx="1280160" cy="2486758"/>
              </a:xfrm>
              <a:prstGeom prst="line">
                <a:avLst/>
              </a:prstGeom>
              <a:ln w="57150">
                <a:solidFill>
                  <a:srgbClr val="0070C0"/>
                </a:solidFill>
                <a:prstDash val="solid"/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Content Placeholder 2"/>
                  <p:cNvSpPr txBox="1">
                    <a:spLocks/>
                  </p:cNvSpPr>
                  <p:nvPr/>
                </p:nvSpPr>
                <p:spPr>
                  <a:xfrm>
                    <a:off x="3609554" y="3896349"/>
                    <a:ext cx="567144" cy="523691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vert="horz" lIns="91440" tIns="45720" rIns="91440" bIns="45720" rtlCol="0">
                    <a:noAutofit/>
                  </a:bodyPr>
                  <a:lstStyle>
                    <a:lvl1pPr marL="2286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858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146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9718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4290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8862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indent="0">
                      <a:lnSpc>
                        <a:spcPct val="100000"/>
                      </a:lnSpc>
                      <a:spcAft>
                        <a:spcPts val="600"/>
                      </a:spcAft>
                      <a:buFont typeface="Arial" panose="020B0604020202020204" pitchFamily="34" charset="0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dirty="0">
                      <a:solidFill>
                        <a:srgbClr val="00B050"/>
                      </a:solidFill>
                    </a:endParaRPr>
                  </a:p>
                  <a:p>
                    <a:pPr marL="0" indent="0">
                      <a:lnSpc>
                        <a:spcPct val="100000"/>
                      </a:lnSpc>
                      <a:spcAft>
                        <a:spcPts val="600"/>
                      </a:spcAft>
                      <a:buFont typeface="Arial" panose="020B0604020202020204" pitchFamily="34" charset="0"/>
                      <a:buNone/>
                    </a:pPr>
                    <a:endParaRPr lang="en-US" sz="2000" b="0" dirty="0">
                      <a:solidFill>
                        <a:srgbClr val="00B050"/>
                      </a:solidFill>
                    </a:endParaRPr>
                  </a:p>
                  <a:p>
                    <a:pPr marL="0" indent="0">
                      <a:lnSpc>
                        <a:spcPct val="100000"/>
                      </a:lnSpc>
                      <a:spcAft>
                        <a:spcPts val="600"/>
                      </a:spcAft>
                      <a:buFont typeface="Arial" panose="020B0604020202020204" pitchFamily="34" charset="0"/>
                      <a:buNone/>
                    </a:pPr>
                    <a:endParaRPr lang="en-US" sz="2000" dirty="0">
                      <a:solidFill>
                        <a:srgbClr val="00B05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5" name="Content Placeholder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09554" y="3896349"/>
                    <a:ext cx="567144" cy="523691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Content Placeholder 2"/>
                  <p:cNvSpPr txBox="1">
                    <a:spLocks/>
                  </p:cNvSpPr>
                  <p:nvPr/>
                </p:nvSpPr>
                <p:spPr>
                  <a:xfrm>
                    <a:off x="3034533" y="4485186"/>
                    <a:ext cx="536879" cy="510378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vert="horz" lIns="91440" tIns="45720" rIns="91440" bIns="45720" rtlCol="0">
                    <a:noAutofit/>
                  </a:bodyPr>
                  <a:lstStyle>
                    <a:lvl1pPr marL="2286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858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1430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6002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574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146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9718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4290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8862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indent="0">
                      <a:lnSpc>
                        <a:spcPct val="100000"/>
                      </a:lnSpc>
                      <a:spcAft>
                        <a:spcPts val="600"/>
                      </a:spcAft>
                      <a:buFont typeface="Arial" panose="020B0604020202020204" pitchFamily="34" charset="0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dirty="0">
                      <a:solidFill>
                        <a:srgbClr val="0070C0"/>
                      </a:solidFill>
                    </a:endParaRPr>
                  </a:p>
                  <a:p>
                    <a:pPr marL="0" indent="0">
                      <a:lnSpc>
                        <a:spcPct val="100000"/>
                      </a:lnSpc>
                      <a:spcAft>
                        <a:spcPts val="600"/>
                      </a:spcAft>
                      <a:buFont typeface="Arial" panose="020B0604020202020204" pitchFamily="34" charset="0"/>
                      <a:buNone/>
                    </a:pPr>
                    <a:endParaRPr lang="en-US" sz="2000" b="0" dirty="0">
                      <a:solidFill>
                        <a:srgbClr val="0070C0"/>
                      </a:solidFill>
                    </a:endParaRPr>
                  </a:p>
                  <a:p>
                    <a:pPr marL="0" indent="0">
                      <a:lnSpc>
                        <a:spcPct val="100000"/>
                      </a:lnSpc>
                      <a:spcAft>
                        <a:spcPts val="600"/>
                      </a:spcAft>
                      <a:buFont typeface="Arial" panose="020B0604020202020204" pitchFamily="34" charset="0"/>
                      <a:buNone/>
                    </a:pPr>
                    <a:endParaRPr lang="en-US" sz="2000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7" name="Content Placeholder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34533" y="4485186"/>
                    <a:ext cx="536879" cy="510378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9" name="Arc 28"/>
            <p:cNvSpPr/>
            <p:nvPr/>
          </p:nvSpPr>
          <p:spPr>
            <a:xfrm rot="3667560">
              <a:off x="2924183" y="3350486"/>
              <a:ext cx="801278" cy="708164"/>
            </a:xfrm>
            <a:prstGeom prst="arc">
              <a:avLst>
                <a:gd name="adj1" fmla="val 16200000"/>
                <a:gd name="adj2" fmla="val 1398249"/>
              </a:avLst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32546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 animBg="1"/>
    </p:bld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b="1" dirty="0"/>
                  <a:t>Angle of Launch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𝛉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 smtClean="0"/>
                  <a:t> [1]</a:t>
                </a:r>
                <a:endParaRPr lang="en-US" b="1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658129"/>
              </a:xfrm>
            </p:spPr>
            <p:txBody>
              <a:bodyPr>
                <a:norm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2400" dirty="0"/>
                  <a:t>	</a:t>
                </a:r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400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e>
                    </m:func>
                  </m:oMath>
                </a14:m>
                <a:endParaRPr lang="en-US" sz="2400" dirty="0"/>
              </a:p>
              <a:p>
                <a:r>
                  <a:rPr lang="en-US" sz="2400" dirty="0"/>
                  <a:t>Time of flight: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dirty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400" b="0" i="0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0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400" b="0" i="0" dirty="0"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e>
                        </m:func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</m:oMath>
                </a14:m>
                <a:endParaRPr lang="en-US" sz="2400" dirty="0"/>
              </a:p>
              <a:p>
                <a:r>
                  <a:rPr lang="en-US" sz="2400" dirty="0"/>
                  <a:t>Horizontal range:			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400" b="0" dirty="0"/>
                  <a:t>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Δx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latin typeface="Cambria Math" panose="02040503050406030204" pitchFamily="18" charset="0"/>
                                  </a:rPr>
                                  <m:t>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e>
                        </m:func>
                      </m:e>
                    </m:d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sub>
                                </m:sSub>
                              </m:e>
                            </m:func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g</m:t>
                            </m:r>
                          </m:den>
                        </m:f>
                      </m:e>
                    </m:d>
                  </m:oMath>
                </a14:m>
                <a:endParaRPr lang="en-US" sz="2400" b="1" dirty="0">
                  <a:latin typeface="Cambria Math" panose="02040503050406030204" pitchFamily="18" charset="0"/>
                </a:endParaRP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400" b="1" dirty="0"/>
                  <a:t>			</a:t>
                </a:r>
                <a14:m>
                  <m:oMath xmlns:m="http://schemas.openxmlformats.org/officeDocument/2006/math">
                    <m:r>
                      <a:rPr lang="en-US" sz="2400" b="1" i="0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dirty="0">
                            <a:latin typeface="Cambria Math" panose="02040503050406030204" pitchFamily="18" charset="0"/>
                          </a:rPr>
                          <m:t>2</m:t>
                        </m:r>
                        <m:sSubSup>
                          <m:sSubSup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  <m:sup>
                            <m: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400" b="0" i="0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 dirty="0"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en-US" sz="2400" b="0" i="0" dirty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sz="2400" b="0" i="0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 dirty="0">
                            <a:latin typeface="Cambria Math" panose="02040503050406030204" pitchFamily="18" charset="0"/>
                          </a:rPr>
                          <m:t>cos</m:t>
                        </m:r>
                        <m:r>
                          <a:rPr lang="en-US" sz="2400" b="0" i="0" dirty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		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𝐢</m:t>
                            </m:r>
                          </m:sub>
                          <m:sup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func>
                          <m:func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𝐬𝐢𝐧</m:t>
                            </m:r>
                          </m:fName>
                          <m:e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0" smtClean="0">
                                    <a:latin typeface="Cambria Math" panose="02040503050406030204" pitchFamily="18" charset="0"/>
                                  </a:rPr>
                                  <m:t>𝛉</m:t>
                                </m:r>
                              </m:e>
                              <m:sub>
                                <m:r>
                                  <a:rPr lang="en-US" sz="2400" b="1" i="0" smtClean="0">
                                    <a:latin typeface="Cambria Math" panose="02040503050406030204" pitchFamily="18" charset="0"/>
                                  </a:rPr>
                                  <m:t>𝐢</m:t>
                                </m:r>
                              </m:sub>
                            </m:sSub>
                          </m:e>
                        </m:func>
                      </m:num>
                      <m:den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𝐠</m:t>
                        </m:r>
                      </m:den>
                    </m:f>
                  </m:oMath>
                </a14:m>
                <a:r>
                  <a:rPr lang="en-US" sz="2400" b="1" dirty="0"/>
                  <a:t>		</a:t>
                </a:r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</a:rPr>
                  <a:t>[because: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2</m:t>
                    </m:r>
                    <m:func>
                      <m:funcPr>
                        <m:ctrlPr>
                          <a:rPr lang="en-US" sz="24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func>
                    <m:func>
                      <m:funcPr>
                        <m:ctrlPr>
                          <a:rPr lang="en-US" sz="24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func>
                    <m:r>
                      <a:rPr lang="en-US" sz="24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24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func>
                  </m:oMath>
                </a14:m>
                <a:r>
                  <a:rPr lang="en-US" sz="2400" dirty="0">
                    <a:solidFill>
                      <a:schemeClr val="bg1">
                        <a:lumMod val="50000"/>
                      </a:schemeClr>
                    </a:solidFill>
                  </a:rPr>
                  <a:t>]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658129"/>
              </a:xfrm>
              <a:blipFill>
                <a:blip r:embed="rId5"/>
                <a:stretch>
                  <a:fillRect l="-812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00840" y="6356351"/>
            <a:ext cx="752959" cy="354416"/>
          </a:xfrm>
        </p:spPr>
        <p:txBody>
          <a:bodyPr/>
          <a:lstStyle/>
          <a:p>
            <a:fld id="{D53E3F94-F532-4A3C-8342-C687332B96EC}" type="slidenum">
              <a:rPr lang="en-US" smtClean="0"/>
              <a:t>36</a:t>
            </a:fld>
            <a:endParaRPr lang="en-US"/>
          </a:p>
        </p:txBody>
      </p:sp>
      <p:pic>
        <p:nvPicPr>
          <p:cNvPr id="5" name="Picture 4" descr="2d traj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22527" y="690590"/>
            <a:ext cx="4639761" cy="319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045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5795075" cy="1325563"/>
              </a:xfrm>
            </p:spPr>
            <p:txBody>
              <a:bodyPr/>
              <a:lstStyle/>
              <a:p>
                <a:r>
                  <a:rPr lang="en-US" b="1" dirty="0"/>
                  <a:t>Angle of Launch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𝛉</m:t>
                            </m:r>
                          </m:e>
                          <m:sub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𝐢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1" dirty="0"/>
                  <a:t> [2]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5795075" cy="1325563"/>
              </a:xfrm>
              <a:blipFill>
                <a:blip r:embed="rId5"/>
                <a:stretch>
                  <a:fillRect l="-4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43086" y="1666754"/>
                <a:ext cx="4050749" cy="2199387"/>
              </a:xfrm>
              <a:ln>
                <a:solidFill>
                  <a:schemeClr val="tx1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:pPr marL="0" indent="0" algn="ctr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Δx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1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1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sub>
                              </m:sSub>
                            </m:e>
                          </m:func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1">
                              <a:latin typeface="Cambria Math" panose="02040503050406030204" pitchFamily="18" charset="0"/>
                            </a:rPr>
                            <m:t>g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 algn="ctr">
                  <a:spcAft>
                    <a:spcPts val="600"/>
                  </a:spcAft>
                  <a:buNone/>
                </a:pPr>
                <a:r>
                  <a:rPr lang="en-US" sz="2200" dirty="0"/>
                  <a:t>At what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US" sz="2200" dirty="0"/>
                  <a:t> is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</a:rPr>
                      <m:t>Δx</m:t>
                    </m:r>
                  </m:oMath>
                </a14:m>
                <a:r>
                  <a:rPr lang="en-US" sz="2200" dirty="0"/>
                  <a:t> maximum?</a:t>
                </a:r>
              </a:p>
              <a:p>
                <a:pPr marL="0" indent="0" algn="ctr">
                  <a:spcAft>
                    <a:spcPts val="600"/>
                  </a:spcAft>
                  <a:buNone/>
                </a:pP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6"/>
                  </a:rPr>
                  <a:t>https://phet.colorado.edu/sims/projectile-motion/projectile-motion_en.html </a:t>
                </a: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spcAft>
                    <a:spcPts val="600"/>
                  </a:spcAft>
                  <a:buNone/>
                </a:pPr>
                <a:endParaRPr lang="en-US" sz="2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86" y="1666754"/>
                <a:ext cx="4050749" cy="2199387"/>
              </a:xfrm>
              <a:blipFill>
                <a:blip r:embed="rId7"/>
                <a:stretch>
                  <a:fillRect l="-150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17816" y="6356350"/>
            <a:ext cx="535983" cy="334129"/>
          </a:xfrm>
        </p:spPr>
        <p:txBody>
          <a:bodyPr/>
          <a:lstStyle/>
          <a:p>
            <a:fld id="{D53E3F94-F532-4A3C-8342-C687332B96EC}" type="slidenum">
              <a:rPr lang="en-US" smtClean="0"/>
              <a:t>37</a:t>
            </a:fld>
            <a:endParaRPr lang="en-US"/>
          </a:p>
        </p:txBody>
      </p:sp>
      <p:pic>
        <p:nvPicPr>
          <p:cNvPr id="5" name="Picture 4" descr="2d traj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74154" y="4091553"/>
            <a:ext cx="3778839" cy="25989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5739095" y="5378937"/>
                <a:ext cx="5184538" cy="97741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ts val="3200"/>
                  </a:lnSpc>
                  <a:buFont typeface="Arial" panose="020B0604020202020204" pitchFamily="34" charset="0"/>
                  <a:buNone/>
                </a:pPr>
                <a:r>
                  <a:rPr lang="en-US" sz="2400" dirty="0"/>
                  <a:t>When a projectile is launched at </a:t>
                </a:r>
                <a:r>
                  <a:rPr lang="en-US" sz="2400" b="1" dirty="0"/>
                  <a:t>45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dirty="0"/>
                  <a:t>, the horizontal range is maximum</a:t>
                </a:r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095" y="5378937"/>
                <a:ext cx="5184538" cy="977413"/>
              </a:xfrm>
              <a:prstGeom prst="rect">
                <a:avLst/>
              </a:prstGeom>
              <a:blipFill>
                <a:blip r:embed="rId9"/>
                <a:stretch>
                  <a:fillRect t="-2454" b="-368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5878580" y="1674613"/>
            <a:ext cx="4595331" cy="3491636"/>
            <a:chOff x="5561402" y="1659692"/>
            <a:chExt cx="4595331" cy="349163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ontent Placeholder 2"/>
                <p:cNvSpPr txBox="1">
                  <a:spLocks/>
                </p:cNvSpPr>
                <p:nvPr/>
              </p:nvSpPr>
              <p:spPr>
                <a:xfrm>
                  <a:off x="5561402" y="1659692"/>
                  <a:ext cx="2240789" cy="386084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:r>
                    <a:rPr lang="en-US" sz="2200" b="0" dirty="0"/>
                    <a:t>Set: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=15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7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1402" y="1659692"/>
                  <a:ext cx="2240789" cy="386084"/>
                </a:xfrm>
                <a:prstGeom prst="rect">
                  <a:avLst/>
                </a:prstGeom>
                <a:blipFill>
                  <a:blip r:embed="rId10"/>
                  <a:stretch>
                    <a:fillRect l="-3533" t="-19048" b="-3492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1" name="Picture 10" descr="Screen Clippi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6825" y="2133227"/>
              <a:ext cx="4279908" cy="3018101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158138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Real-life Projectiles: Air Resistance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30694" y="1700146"/>
                <a:ext cx="5159644" cy="4524132"/>
              </a:xfrm>
              <a:ln>
                <a:solidFill>
                  <a:schemeClr val="tx1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:r>
                  <a:rPr lang="en-US" sz="2200" dirty="0"/>
                  <a:t>In practical applications, air resistance affects the trajectory of a projectile: it reduces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r>
                  <a:rPr lang="en-US" sz="2200" b="1" dirty="0"/>
                  <a:t> </a:t>
                </a:r>
                <a:r>
                  <a:rPr lang="en-US" sz="22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</m:oMath>
                </a14:m>
                <a:endParaRPr lang="en-US" sz="2200" b="1" dirty="0"/>
              </a:p>
              <a:p>
                <a:r>
                  <a:rPr lang="en-US" sz="2200" dirty="0"/>
                  <a:t>Therefore, real-life projectile trajectories are not perfectly parabolic, and max. height and range of a projectile are somewhat less than calculated from the equations in the previous slide</a:t>
                </a:r>
              </a:p>
              <a:p>
                <a:r>
                  <a:rPr lang="en-US" sz="2200" dirty="0"/>
                  <a:t>Air resistance is larger when the speed of a projectile is larger, i.e. a high-speed projectile (like a baseball) is affected more strongly than a low-speed projectile (like a dart)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0694" y="1700146"/>
                <a:ext cx="5159644" cy="4524132"/>
              </a:xfrm>
              <a:blipFill>
                <a:blip r:embed="rId5"/>
                <a:stretch>
                  <a:fillRect l="-1297" t="-1613" r="-2358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38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900699" y="1357289"/>
            <a:ext cx="3842886" cy="2604923"/>
            <a:chOff x="7195167" y="1357289"/>
            <a:chExt cx="3842886" cy="2604923"/>
          </a:xfrm>
        </p:grpSpPr>
        <p:pic>
          <p:nvPicPr>
            <p:cNvPr id="12" name="Picture 11" descr="Screen Clippi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5167" y="1357289"/>
              <a:ext cx="3842886" cy="260492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Content Placeholder 2"/>
                <p:cNvSpPr txBox="1">
                  <a:spLocks/>
                </p:cNvSpPr>
                <p:nvPr/>
              </p:nvSpPr>
              <p:spPr>
                <a:xfrm>
                  <a:off x="7751415" y="3543636"/>
                  <a:ext cx="1718370" cy="38608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=20 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8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1415" y="3543636"/>
                  <a:ext cx="1718370" cy="386084"/>
                </a:xfrm>
                <a:prstGeom prst="rect">
                  <a:avLst/>
                </a:prstGeom>
                <a:blipFill>
                  <a:blip r:embed="rId7"/>
                  <a:stretch>
                    <a:fillRect b="-18182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6900699" y="4132969"/>
            <a:ext cx="3842886" cy="2405943"/>
            <a:chOff x="7195167" y="4133052"/>
            <a:chExt cx="3842886" cy="2405943"/>
          </a:xfrm>
        </p:grpSpPr>
        <p:pic>
          <p:nvPicPr>
            <p:cNvPr id="14" name="Picture 13" descr="Screen Clipping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3"/>
            <a:stretch/>
          </p:blipFill>
          <p:spPr>
            <a:xfrm>
              <a:off x="7195167" y="4133052"/>
              <a:ext cx="3842886" cy="24059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ontent Placeholder 2"/>
                <p:cNvSpPr txBox="1">
                  <a:spLocks/>
                </p:cNvSpPr>
                <p:nvPr/>
              </p:nvSpPr>
              <p:spPr>
                <a:xfrm>
                  <a:off x="9019679" y="6130816"/>
                  <a:ext cx="1925042" cy="3860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=15 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9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19679" y="6130816"/>
                  <a:ext cx="1925042" cy="386084"/>
                </a:xfrm>
                <a:prstGeom prst="rect">
                  <a:avLst/>
                </a:prstGeom>
                <a:blipFill>
                  <a:blip r:embed="rId9"/>
                  <a:stretch>
                    <a:fillRect b="-2000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212989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97725" y="51515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8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2087684" y="1653447"/>
            <a:ext cx="6675482" cy="3477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 following objects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car on a highway at a steady 55 mph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ball thrown upwards at the very top of its trajectory 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barrel rolling down a hill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hockey puck sliding to a stop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93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8868"/>
            <a:ext cx="10515600" cy="897848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Decomposing Vectors: </a:t>
            </a:r>
            <a:r>
              <a:rPr lang="en-US" sz="3600" dirty="0" smtClean="0"/>
              <a:t>Converting one vector to multiple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42862" y="6356350"/>
            <a:ext cx="710938" cy="365125"/>
          </a:xfrm>
        </p:spPr>
        <p:txBody>
          <a:bodyPr/>
          <a:lstStyle/>
          <a:p>
            <a:fld id="{D53E3F94-F532-4A3C-8342-C687332B96EC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618906" y="1144891"/>
            <a:ext cx="1697021" cy="2368706"/>
            <a:chOff x="1479665" y="1662967"/>
            <a:chExt cx="1697021" cy="2368706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878309" y="2133508"/>
              <a:ext cx="367" cy="189816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479665" y="3465377"/>
              <a:ext cx="133835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1632157" y="1662967"/>
              <a:ext cx="318331" cy="509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y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2858355" y="3259777"/>
              <a:ext cx="318331" cy="509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x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1878676" y="2502131"/>
              <a:ext cx="540328" cy="9632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236704" y="2793523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000" i="1" dirty="0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</m:acc>
                      </m:oMath>
                    </m:oMathPara>
                  </a14:m>
                  <a:endPara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2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236704" y="2793523"/>
                  <a:ext cx="318331" cy="50916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5" name="Group 44"/>
          <p:cNvGrpSpPr/>
          <p:nvPr/>
        </p:nvGrpSpPr>
        <p:grpSpPr>
          <a:xfrm>
            <a:off x="5127662" y="1187798"/>
            <a:ext cx="2733324" cy="2462321"/>
            <a:chOff x="5851115" y="1662967"/>
            <a:chExt cx="2733324" cy="2462321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7286062" y="2133508"/>
              <a:ext cx="367" cy="189816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039520" y="3465377"/>
              <a:ext cx="218624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7039910" y="1662967"/>
              <a:ext cx="318331" cy="509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y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8266108" y="3259777"/>
              <a:ext cx="318331" cy="509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x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V="1">
              <a:off x="7286429" y="2533727"/>
              <a:ext cx="468149" cy="931650"/>
            </a:xfrm>
            <a:prstGeom prst="straightConnector1">
              <a:avLst/>
            </a:prstGeom>
            <a:ln w="38100">
              <a:solidFill>
                <a:srgbClr val="FF0000">
                  <a:alpha val="25098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7566476" y="2823256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000" i="1" dirty="0" smtClean="0">
                                <a:solidFill>
                                  <a:srgbClr val="F79A93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dirty="0" smtClean="0">
                                <a:solidFill>
                                  <a:srgbClr val="F79A93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</m:acc>
                      </m:oMath>
                    </m:oMathPara>
                  </a14:m>
                  <a:endParaRPr lang="en-US" sz="2000" dirty="0">
                    <a:solidFill>
                      <a:srgbClr val="F79A93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8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566476" y="2823256"/>
                  <a:ext cx="318331" cy="50916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/>
            <p:cNvCxnSpPr/>
            <p:nvPr/>
          </p:nvCxnSpPr>
          <p:spPr>
            <a:xfrm flipH="1">
              <a:off x="6367549" y="3465377"/>
              <a:ext cx="918513" cy="303561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6226233" y="2899082"/>
              <a:ext cx="140949" cy="869856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245087" y="2908509"/>
              <a:ext cx="733066" cy="79637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6959299" y="2502131"/>
              <a:ext cx="795279" cy="492739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6746101" y="3616127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600" i="1" dirty="0" smtClean="0">
                                <a:solidFill>
                                  <a:srgbClr val="00B05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sz="1600" dirty="0">
                    <a:solidFill>
                      <a:srgbClr val="00B05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0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746101" y="3616127"/>
                  <a:ext cx="318331" cy="50916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5851115" y="3058993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600" i="1" dirty="0" smtClean="0">
                                <a:solidFill>
                                  <a:srgbClr val="00B05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sz="1600" dirty="0">
                    <a:solidFill>
                      <a:srgbClr val="00B05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1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851115" y="3058993"/>
                  <a:ext cx="318331" cy="50916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6226233" y="2533727"/>
                  <a:ext cx="318331" cy="4071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600" i="1" dirty="0" smtClean="0">
                                <a:solidFill>
                                  <a:srgbClr val="00B05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sz="1600" dirty="0">
                    <a:solidFill>
                      <a:srgbClr val="00B05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2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226233" y="2533727"/>
                  <a:ext cx="318331" cy="40712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6902865" y="2414026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600" i="1" dirty="0" smtClean="0">
                                <a:solidFill>
                                  <a:srgbClr val="00B05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600" b="0" i="1" dirty="0" smtClean="0">
                                    <a:solidFill>
                                      <a:srgbClr val="00B05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sz="1600" dirty="0">
                    <a:solidFill>
                      <a:srgbClr val="00B05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3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902865" y="2414026"/>
                  <a:ext cx="318331" cy="509161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ight Arrow 47"/>
              <p:cNvSpPr/>
              <p:nvPr/>
            </p:nvSpPr>
            <p:spPr>
              <a:xfrm>
                <a:off x="2651057" y="1876594"/>
                <a:ext cx="2080831" cy="835003"/>
              </a:xfrm>
              <a:prstGeom prst="rightArrow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" dirty="0" smtClean="0"/>
                  <a:t>Decompose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3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1300" dirty="0" smtClean="0"/>
                  <a:t> into multiple vectors</a:t>
                </a:r>
                <a:endParaRPr lang="en-US" sz="1300" dirty="0"/>
              </a:p>
            </p:txBody>
          </p:sp>
        </mc:Choice>
        <mc:Fallback xmlns="">
          <p:sp>
            <p:nvSpPr>
              <p:cNvPr id="48" name="Right Arrow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1057" y="1876594"/>
                <a:ext cx="2080831" cy="835003"/>
              </a:xfrm>
              <a:prstGeom prst="rightArrow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7965610" y="1354975"/>
                <a:ext cx="3961626" cy="22299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Since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dirty="0" smtClean="0"/>
                  <a:t> has the same </a:t>
                </a:r>
                <a:r>
                  <a:rPr lang="en-US" b="1" dirty="0" smtClean="0"/>
                  <a:t>beginning</a:t>
                </a:r>
                <a:r>
                  <a:rPr lang="en-US" dirty="0" smtClean="0"/>
                  <a:t> and </a:t>
                </a:r>
                <a:r>
                  <a:rPr lang="en-US" b="1" dirty="0" smtClean="0"/>
                  <a:t>end</a:t>
                </a:r>
                <a:r>
                  <a:rPr lang="en-US" dirty="0" smtClean="0"/>
                  <a:t> as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acc>
                      <m:r>
                        <a:rPr lang="en-US" sz="2400" b="1" i="1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acc>
                      <m:r>
                        <a:rPr lang="en-US" sz="2400" b="1" i="1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</m:e>
                      </m:acc>
                      <m:r>
                        <a:rPr lang="en-US" sz="2400" b="1" i="1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sz="2400" b="1" dirty="0" smtClean="0"/>
              </a:p>
              <a:p>
                <a:endParaRPr lang="en-US" b="1" dirty="0"/>
              </a:p>
              <a:p>
                <a:pPr algn="ctr"/>
                <a:r>
                  <a:rPr lang="en-US" sz="1600" dirty="0" smtClean="0"/>
                  <a:t>i.e.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</m:acc>
                  </m:oMath>
                </a14:m>
                <a:r>
                  <a:rPr lang="en-US" sz="1600" dirty="0" smtClean="0"/>
                  <a:t> has been decomposed into multiple components</a:t>
                </a:r>
                <a:endParaRPr lang="en-US" sz="16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5610" y="1354975"/>
                <a:ext cx="3961626" cy="2229906"/>
              </a:xfrm>
              <a:prstGeom prst="rect">
                <a:avLst/>
              </a:prstGeom>
              <a:blipFill>
                <a:blip r:embed="rId12"/>
                <a:stretch>
                  <a:fillRect l="-1227" t="-3804" r="-767" b="-2174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itle 1"/>
          <p:cNvSpPr txBox="1">
            <a:spLocks/>
          </p:cNvSpPr>
          <p:nvPr/>
        </p:nvSpPr>
        <p:spPr>
          <a:xfrm>
            <a:off x="470718" y="4342952"/>
            <a:ext cx="4878881" cy="188246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000" dirty="0" smtClean="0">
                <a:latin typeface="+mn-lt"/>
              </a:rPr>
              <a:t>In 2D, we require </a:t>
            </a:r>
            <a:r>
              <a:rPr lang="en-US" sz="2000" b="1" dirty="0" smtClean="0">
                <a:latin typeface="+mn-lt"/>
              </a:rPr>
              <a:t>2</a:t>
            </a:r>
            <a:r>
              <a:rPr lang="en-US" sz="2000" dirty="0" smtClean="0">
                <a:latin typeface="+mn-lt"/>
              </a:rPr>
              <a:t> decomposed components</a:t>
            </a:r>
            <a:endParaRPr lang="en-US" sz="2400" b="1" dirty="0" smtClean="0">
              <a:latin typeface="+mn-lt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x-component: horizontal (i.e. along x-axis)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y</a:t>
            </a:r>
            <a:r>
              <a:rPr lang="en-US" sz="2000" dirty="0" smtClean="0">
                <a:latin typeface="+mn-lt"/>
              </a:rPr>
              <a:t>-component</a:t>
            </a:r>
            <a:r>
              <a:rPr lang="en-US" sz="2000" dirty="0">
                <a:latin typeface="+mn-lt"/>
              </a:rPr>
              <a:t>: </a:t>
            </a:r>
            <a:r>
              <a:rPr lang="en-US" sz="2000" dirty="0" smtClean="0">
                <a:latin typeface="+mn-lt"/>
              </a:rPr>
              <a:t>vertical </a:t>
            </a:r>
            <a:r>
              <a:rPr lang="en-US" sz="2000" dirty="0">
                <a:latin typeface="+mn-lt"/>
              </a:rPr>
              <a:t>(i.e. along </a:t>
            </a:r>
            <a:r>
              <a:rPr lang="en-US" sz="2000" dirty="0" smtClean="0">
                <a:latin typeface="+mn-lt"/>
              </a:rPr>
              <a:t>y-axis)</a:t>
            </a:r>
          </a:p>
          <a:p>
            <a:pPr>
              <a:lnSpc>
                <a:spcPct val="100000"/>
              </a:lnSpc>
            </a:pPr>
            <a:endParaRPr lang="en-US" sz="2000" i="1" dirty="0">
              <a:latin typeface="+mn-lt"/>
            </a:endParaRPr>
          </a:p>
          <a:p>
            <a:pPr algn="ctr">
              <a:lnSpc>
                <a:spcPct val="100000"/>
              </a:lnSpc>
            </a:pPr>
            <a:r>
              <a:rPr lang="en-US" sz="1800" i="1" dirty="0" smtClean="0">
                <a:latin typeface="+mn-lt"/>
              </a:rPr>
              <a:t>[these two components will be independent]</a:t>
            </a:r>
            <a:endParaRPr lang="en-US" sz="1800" i="1" dirty="0">
              <a:latin typeface="+mn-lt"/>
            </a:endParaRPr>
          </a:p>
        </p:txBody>
      </p:sp>
      <p:cxnSp>
        <p:nvCxnSpPr>
          <p:cNvPr id="4102" name="Straight Connector 4101"/>
          <p:cNvCxnSpPr/>
          <p:nvPr/>
        </p:nvCxnSpPr>
        <p:spPr>
          <a:xfrm>
            <a:off x="414781" y="3864990"/>
            <a:ext cx="11569017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06" name="Group 4105"/>
          <p:cNvGrpSpPr/>
          <p:nvPr/>
        </p:nvGrpSpPr>
        <p:grpSpPr>
          <a:xfrm>
            <a:off x="6096000" y="4072522"/>
            <a:ext cx="5507021" cy="2203201"/>
            <a:chOff x="6096000" y="4072522"/>
            <a:chExt cx="5507021" cy="2203201"/>
          </a:xfrm>
        </p:grpSpPr>
        <p:grpSp>
          <p:nvGrpSpPr>
            <p:cNvPr id="4099" name="Group 4098"/>
            <p:cNvGrpSpPr/>
            <p:nvPr/>
          </p:nvGrpSpPr>
          <p:grpSpPr>
            <a:xfrm>
              <a:off x="6096000" y="4072522"/>
              <a:ext cx="5507021" cy="2203201"/>
              <a:chOff x="5643729" y="4139400"/>
              <a:chExt cx="5507021" cy="2203201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5643729" y="4139400"/>
                <a:ext cx="4682258" cy="2203201"/>
                <a:chOff x="1479665" y="1842221"/>
                <a:chExt cx="4682258" cy="2203201"/>
              </a:xfrm>
            </p:grpSpPr>
            <p:cxnSp>
              <p:nvCxnSpPr>
                <p:cNvPr id="54" name="Straight Connector 53"/>
                <p:cNvCxnSpPr/>
                <p:nvPr/>
              </p:nvCxnSpPr>
              <p:spPr>
                <a:xfrm>
                  <a:off x="1878309" y="2133508"/>
                  <a:ext cx="367" cy="1898165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1479665" y="3465377"/>
                  <a:ext cx="133835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620957" y="1842221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1600" dirty="0" smtClean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y</a:t>
                  </a:r>
                  <a:endPara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858355" y="3259777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1600" dirty="0" smtClean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  <a:endPara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58" name="Straight Arrow Connector 57"/>
                <p:cNvCxnSpPr/>
                <p:nvPr/>
              </p:nvCxnSpPr>
              <p:spPr>
                <a:xfrm flipV="1">
                  <a:off x="1878676" y="2502131"/>
                  <a:ext cx="540328" cy="963246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9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843592" y="3536261"/>
                      <a:ext cx="318331" cy="50916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sz="1600" i="1" dirty="0" smtClean="0">
                                    <a:solidFill>
                                      <a:schemeClr val="accent2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sz="1600" b="0" i="1" dirty="0" smtClean="0">
                                        <a:solidFill>
                                          <a:schemeClr val="accent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dirty="0" smtClean="0">
                                        <a:solidFill>
                                          <a:schemeClr val="accent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600" b="0" i="1" dirty="0" smtClean="0">
                                        <a:solidFill>
                                          <a:schemeClr val="accent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acc>
                          </m:oMath>
                        </m:oMathPara>
                      </a14:m>
                      <a:endParaRPr lang="en-US" sz="1600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59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5843592" y="3536261"/>
                      <a:ext cx="318331" cy="509161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r="-1923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Right Arrow 59"/>
                  <p:cNvSpPr/>
                  <p:nvPr/>
                </p:nvSpPr>
                <p:spPr>
                  <a:xfrm>
                    <a:off x="7476523" y="4826333"/>
                    <a:ext cx="1786196" cy="777445"/>
                  </a:xfrm>
                  <a:prstGeom prst="rightArrow">
                    <a:avLst/>
                  </a:prstGeom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/>
                      <a:t>Decompose 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oMath>
                    </a14:m>
                    <a:r>
                      <a:rPr lang="en-US" sz="1200" dirty="0" smtClean="0"/>
                      <a:t> into x and y components</a:t>
                    </a:r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60" name="Right Arrow 5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76523" y="4826333"/>
                    <a:ext cx="1786196" cy="777445"/>
                  </a:xfrm>
                  <a:prstGeom prst="rightArrow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61" name="Group 60"/>
              <p:cNvGrpSpPr/>
              <p:nvPr/>
            </p:nvGrpSpPr>
            <p:grpSpPr>
              <a:xfrm>
                <a:off x="9453729" y="4178803"/>
                <a:ext cx="1697021" cy="2150049"/>
                <a:chOff x="1479665" y="1881624"/>
                <a:chExt cx="1697021" cy="2150049"/>
              </a:xfrm>
            </p:grpSpPr>
            <p:cxnSp>
              <p:nvCxnSpPr>
                <p:cNvPr id="62" name="Straight Connector 61"/>
                <p:cNvCxnSpPr/>
                <p:nvPr/>
              </p:nvCxnSpPr>
              <p:spPr>
                <a:xfrm>
                  <a:off x="1878309" y="2133508"/>
                  <a:ext cx="367" cy="1898165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1479665" y="3465377"/>
                  <a:ext cx="133835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654028" y="1881624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1600" dirty="0" smtClean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y</a:t>
                  </a:r>
                  <a:endPara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858355" y="3259777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1600" dirty="0" smtClean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  <a:endPara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68" name="Straight Arrow Connector 67"/>
              <p:cNvCxnSpPr/>
              <p:nvPr/>
            </p:nvCxnSpPr>
            <p:spPr>
              <a:xfrm flipV="1">
                <a:off x="9872981" y="5763795"/>
                <a:ext cx="633561" cy="0"/>
              </a:xfrm>
              <a:prstGeom prst="straightConnector1">
                <a:avLst/>
              </a:prstGeom>
              <a:ln w="539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 flipH="1" flipV="1">
                <a:off x="10480904" y="4868790"/>
                <a:ext cx="0" cy="914400"/>
              </a:xfrm>
              <a:prstGeom prst="straightConnector1">
                <a:avLst/>
              </a:prstGeom>
              <a:ln w="539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4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533101" y="5094617"/>
                    <a:ext cx="318331" cy="50916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600" i="1" dirty="0" smtClean="0">
                                  <a:solidFill>
                                    <a:schemeClr val="accent2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600" b="0" i="1" dirty="0" smtClean="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dirty="0" smtClean="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600" b="0" i="1" dirty="0" smtClean="0">
                                      <a:solidFill>
                                        <a:schemeClr val="accent2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acc>
                        </m:oMath>
                      </m:oMathPara>
                    </a14:m>
                    <a:endParaRPr lang="en-US" sz="1600" dirty="0">
                      <a:solidFill>
                        <a:schemeClr val="accent2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4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0533101" y="5094617"/>
                    <a:ext cx="318331" cy="50916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r="-3846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6866667" y="5018384"/>
                  <a:ext cx="318331" cy="5091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000" i="1" dirty="0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</m:acc>
                      </m:oMath>
                    </m:oMathPara>
                  </a14:m>
                  <a:endPara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1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866667" y="5018384"/>
                  <a:ext cx="318331" cy="509161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2700396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2" grpId="0" animBg="1"/>
    </p:bldLst>
  </p:timing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 your understanding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619169" y="1534799"/>
            <a:ext cx="11293861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 following objects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car on a highway at a steady 55 mph   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No, velocity is not changing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ball thrown upwards at the very top of its trajectory   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downward acceleration due to gravity 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barrel rolling down a hill    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downward acceleration due to gravity 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hockey puck sliding to a stop  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velocity changes from non-zero to zero</a:t>
            </a:r>
          </a:p>
          <a:p>
            <a:pPr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>
            <a:spLocks/>
          </p:cNvSpPr>
          <p:nvPr/>
        </p:nvSpPr>
        <p:spPr bwMode="auto">
          <a:xfrm>
            <a:off x="1068619" y="5346545"/>
            <a:ext cx="9981671" cy="49631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0" tIns="0" rIns="0" bIns="0"/>
          <a:lstStyle/>
          <a:p>
            <a:pPr algn="ctr"/>
            <a:r>
              <a:rPr lang="en-US" altLang="en-US" sz="2700" dirty="0">
                <a:latin typeface="Arial" panose="020B0604020202020204" pitchFamily="34" charset="0"/>
              </a:rPr>
              <a:t>Any object that accelerates must have a </a:t>
            </a:r>
            <a:r>
              <a:rPr lang="en-US" altLang="en-US" sz="2700" b="1" dirty="0">
                <a:latin typeface="Arial" panose="020B0604020202020204" pitchFamily="34" charset="0"/>
              </a:rPr>
              <a:t>net force</a:t>
            </a:r>
            <a:r>
              <a:rPr lang="en-US" altLang="en-US" sz="2700" dirty="0">
                <a:latin typeface="Arial" panose="020B0604020202020204" pitchFamily="34" charset="0"/>
              </a:rPr>
              <a:t> acting on 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40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0929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  <p:extLst mod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326883" y="591962"/>
            <a:ext cx="1792224" cy="713232"/>
            <a:chOff x="5049266" y="334305"/>
            <a:chExt cx="2176272" cy="987552"/>
          </a:xfrm>
        </p:grpSpPr>
        <p:sp>
          <p:nvSpPr>
            <p:cNvPr id="5" name="Oval 4"/>
            <p:cNvSpPr/>
            <p:nvPr/>
          </p:nvSpPr>
          <p:spPr>
            <a:xfrm>
              <a:off x="5049266" y="334305"/>
              <a:ext cx="2176272" cy="987552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29427" y="566668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Motion</a:t>
              </a:r>
            </a:p>
          </p:txBody>
        </p:sp>
      </p:grpSp>
      <p:cxnSp>
        <p:nvCxnSpPr>
          <p:cNvPr id="9" name="Straight Arrow Connector 8"/>
          <p:cNvCxnSpPr>
            <a:stCxn id="5" idx="4"/>
            <a:endCxn id="14" idx="0"/>
          </p:cNvCxnSpPr>
          <p:nvPr/>
        </p:nvCxnSpPr>
        <p:spPr>
          <a:xfrm flipH="1">
            <a:off x="3491008" y="1305194"/>
            <a:ext cx="2731987" cy="753591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2594896" y="2058785"/>
            <a:ext cx="1792224" cy="713232"/>
            <a:chOff x="5035647" y="876797"/>
            <a:chExt cx="2176272" cy="987552"/>
          </a:xfrm>
        </p:grpSpPr>
        <p:sp>
          <p:nvSpPr>
            <p:cNvPr id="14" name="Oval 13"/>
            <p:cNvSpPr/>
            <p:nvPr/>
          </p:nvSpPr>
          <p:spPr>
            <a:xfrm>
              <a:off x="5035647" y="876797"/>
              <a:ext cx="2176272" cy="987552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85559" y="1068766"/>
              <a:ext cx="1579004" cy="511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Kinematics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014009" y="2197429"/>
            <a:ext cx="1792224" cy="713232"/>
            <a:chOff x="5035647" y="876797"/>
            <a:chExt cx="2176272" cy="987552"/>
          </a:xfrm>
        </p:grpSpPr>
        <p:sp>
          <p:nvSpPr>
            <p:cNvPr id="17" name="Oval 16"/>
            <p:cNvSpPr/>
            <p:nvPr/>
          </p:nvSpPr>
          <p:spPr>
            <a:xfrm>
              <a:off x="5035647" y="876797"/>
              <a:ext cx="2176272" cy="987552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26493" y="1112579"/>
              <a:ext cx="1407712" cy="511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Dynamics</a:t>
              </a:r>
            </a:p>
          </p:txBody>
        </p:sp>
      </p:grpSp>
      <p:sp>
        <p:nvSpPr>
          <p:cNvPr id="20" name="Rounded Rectangle 19"/>
          <p:cNvSpPr/>
          <p:nvPr/>
        </p:nvSpPr>
        <p:spPr>
          <a:xfrm>
            <a:off x="1192193" y="3293872"/>
            <a:ext cx="1268162" cy="594360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4651352" y="3291840"/>
            <a:ext cx="1351061" cy="594360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734006" y="3432790"/>
            <a:ext cx="1292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340564" y="3406386"/>
            <a:ext cx="97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</a:p>
        </p:txBody>
      </p:sp>
      <p:cxnSp>
        <p:nvCxnSpPr>
          <p:cNvPr id="41" name="Straight Arrow Connector 40"/>
          <p:cNvCxnSpPr>
            <a:stCxn id="20" idx="3"/>
            <a:endCxn id="21" idx="1"/>
          </p:cNvCxnSpPr>
          <p:nvPr/>
        </p:nvCxnSpPr>
        <p:spPr>
          <a:xfrm flipV="1">
            <a:off x="2460355" y="3589020"/>
            <a:ext cx="2190997" cy="203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723018" y="3229875"/>
            <a:ext cx="1515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changing velocity</a:t>
            </a:r>
          </a:p>
        </p:txBody>
      </p:sp>
      <p:cxnSp>
        <p:nvCxnSpPr>
          <p:cNvPr id="43" name="Straight Arrow Connector 42"/>
          <p:cNvCxnSpPr>
            <a:stCxn id="14" idx="3"/>
          </p:cNvCxnSpPr>
          <p:nvPr/>
        </p:nvCxnSpPr>
        <p:spPr>
          <a:xfrm flipH="1">
            <a:off x="1734104" y="2667567"/>
            <a:ext cx="1123257" cy="62253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4" idx="5"/>
            <a:endCxn id="21" idx="0"/>
          </p:cNvCxnSpPr>
          <p:nvPr/>
        </p:nvCxnSpPr>
        <p:spPr>
          <a:xfrm>
            <a:off x="4124655" y="2667567"/>
            <a:ext cx="1202228" cy="6242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430686" y="3432790"/>
            <a:ext cx="4190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causes an object to accelerate?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762369" y="3898883"/>
            <a:ext cx="0" cy="139705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762369" y="4311927"/>
            <a:ext cx="1515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constant velocity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1012328" y="5335591"/>
            <a:ext cx="1448027" cy="594360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1003391" y="5460051"/>
            <a:ext cx="15488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acceleration</a:t>
            </a:r>
          </a:p>
        </p:txBody>
      </p:sp>
      <p:cxnSp>
        <p:nvCxnSpPr>
          <p:cNvPr id="10" name="Straight Arrow Connector 9"/>
          <p:cNvCxnSpPr>
            <a:endCxn id="17" idx="0"/>
          </p:cNvCxnSpPr>
          <p:nvPr/>
        </p:nvCxnSpPr>
        <p:spPr>
          <a:xfrm>
            <a:off x="6176409" y="1307585"/>
            <a:ext cx="2733712" cy="889844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Rounded Rectangle 59"/>
          <p:cNvSpPr/>
          <p:nvPr/>
        </p:nvSpPr>
        <p:spPr>
          <a:xfrm>
            <a:off x="773021" y="1737360"/>
            <a:ext cx="5527040" cy="466344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4124655" y="5841043"/>
            <a:ext cx="1515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Covered in lectures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1-5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16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Forces  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(</a:t>
            </a:r>
            <a:r>
              <a:rPr lang="en-US" sz="2800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OpenStax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Chapter 4)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1858" y="1825625"/>
            <a:ext cx="10051942" cy="4351338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So far, we have discussed acceleration and effect of acceleration.</a:t>
            </a:r>
          </a:p>
          <a:p>
            <a:pPr marL="0" indent="0">
              <a:buNone/>
            </a:pPr>
            <a:r>
              <a:rPr lang="en-US" i="1" dirty="0"/>
              <a:t>But we have not discussed what creates acceleration.</a:t>
            </a:r>
          </a:p>
          <a:p>
            <a:pPr marL="0" indent="0">
              <a:buNone/>
            </a:pPr>
            <a:r>
              <a:rPr lang="en-US" i="1" dirty="0"/>
              <a:t> </a:t>
            </a:r>
          </a:p>
          <a:p>
            <a:pPr marL="0" indent="0">
              <a:buNone/>
            </a:pPr>
            <a:r>
              <a:rPr lang="en-US" dirty="0"/>
              <a:t>i.e. we have studied HOW things move, but not WHY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/>
              <a:t>Acceleration is created by a </a:t>
            </a:r>
            <a:r>
              <a:rPr lang="en-US" b="1" dirty="0"/>
              <a:t>force</a:t>
            </a:r>
          </a:p>
          <a:p>
            <a:pPr marL="0" indent="0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/>
              <a:t>A force is a push or a pull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31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4001"/>
            <a:ext cx="10515600" cy="1325563"/>
          </a:xfrm>
        </p:spPr>
        <p:txBody>
          <a:bodyPr/>
          <a:lstStyle/>
          <a:p>
            <a:r>
              <a:rPr lang="en-US" b="1" dirty="0" smtClean="0"/>
              <a:t>Decomposing 2D </a:t>
            </a:r>
            <a:r>
              <a:rPr lang="en-US" b="1" dirty="0"/>
              <a:t>Vectors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53E3F94-F532-4A3C-8342-C687332B96EC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8406609" y="874566"/>
            <a:ext cx="2872465" cy="5300691"/>
            <a:chOff x="7989993" y="822965"/>
            <a:chExt cx="2872465" cy="530069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87622">
              <a:off x="8250601" y="822965"/>
              <a:ext cx="2351250" cy="247631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r="45703"/>
            <a:stretch/>
          </p:blipFill>
          <p:spPr>
            <a:xfrm>
              <a:off x="7989993" y="3045836"/>
              <a:ext cx="2872465" cy="142256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l="55664"/>
            <a:stretch/>
          </p:blipFill>
          <p:spPr>
            <a:xfrm>
              <a:off x="8253464" y="4701093"/>
              <a:ext cx="2345521" cy="142256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85247" y="1517467"/>
            <a:ext cx="7114580" cy="460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332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Practice: Decomposing Vectors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6753"/>
            <a:ext cx="10515600" cy="91098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bird flies at an angle of </a:t>
            </a:r>
            <a:r>
              <a:rPr lang="en-US" b="1" dirty="0"/>
              <a:t>120 degrees CCW </a:t>
            </a:r>
            <a:r>
              <a:rPr lang="en-US" dirty="0"/>
              <a:t>from the +</a:t>
            </a:r>
            <a:r>
              <a:rPr lang="en-US" b="1" dirty="0"/>
              <a:t>x-axis</a:t>
            </a:r>
            <a:r>
              <a:rPr lang="en-US" dirty="0"/>
              <a:t> at </a:t>
            </a:r>
            <a:r>
              <a:rPr lang="en-US" b="1" dirty="0"/>
              <a:t>8 m/s</a:t>
            </a:r>
            <a:r>
              <a:rPr lang="en-US" dirty="0"/>
              <a:t>. What are the x- and y- components of its velocity?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6</a:t>
            </a:fld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1697432" y="3907574"/>
            <a:ext cx="896838" cy="605650"/>
            <a:chOff x="2061987" y="3783904"/>
            <a:chExt cx="1367015" cy="923168"/>
          </a:xfrm>
        </p:grpSpPr>
        <p:sp>
          <p:nvSpPr>
            <p:cNvPr id="32" name="Arc 31"/>
            <p:cNvSpPr/>
            <p:nvPr/>
          </p:nvSpPr>
          <p:spPr>
            <a:xfrm rot="20264264">
              <a:off x="2061987" y="3783904"/>
              <a:ext cx="1367015" cy="923168"/>
            </a:xfrm>
            <a:prstGeom prst="arc">
              <a:avLst>
                <a:gd name="adj1" fmla="val 11540428"/>
                <a:gd name="adj2" fmla="val 16211701"/>
              </a:avLst>
            </a:prstGeom>
            <a:ln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2142132" y="3865236"/>
                  <a:ext cx="60985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US" sz="1600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2132" y="3865236"/>
                  <a:ext cx="609855" cy="338554"/>
                </a:xfrm>
                <a:prstGeom prst="rect">
                  <a:avLst/>
                </a:prstGeom>
                <a:blipFill>
                  <a:blip r:embed="rId5"/>
                  <a:stretch>
                    <a:fillRect r="-13636" b="-3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1" name="Group 40"/>
          <p:cNvGrpSpPr/>
          <p:nvPr/>
        </p:nvGrpSpPr>
        <p:grpSpPr>
          <a:xfrm>
            <a:off x="1267879" y="3094865"/>
            <a:ext cx="1097280" cy="1199188"/>
            <a:chOff x="1953806" y="3187855"/>
            <a:chExt cx="1097280" cy="1199188"/>
          </a:xfrm>
        </p:grpSpPr>
        <p:cxnSp>
          <p:nvCxnSpPr>
            <p:cNvPr id="35" name="Straight Connector 34"/>
            <p:cNvCxnSpPr/>
            <p:nvPr/>
          </p:nvCxnSpPr>
          <p:spPr>
            <a:xfrm flipH="1">
              <a:off x="1953806" y="4373123"/>
              <a:ext cx="1097280" cy="1174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1953806" y="3187855"/>
              <a:ext cx="14053" cy="1199188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838200" y="2721814"/>
            <a:ext cx="2988641" cy="3144478"/>
            <a:chOff x="838200" y="2721814"/>
            <a:chExt cx="2988641" cy="3144478"/>
          </a:xfrm>
        </p:grpSpPr>
        <p:grpSp>
          <p:nvGrpSpPr>
            <p:cNvPr id="16" name="Group 15"/>
            <p:cNvGrpSpPr/>
            <p:nvPr/>
          </p:nvGrpSpPr>
          <p:grpSpPr>
            <a:xfrm>
              <a:off x="838200" y="2721814"/>
              <a:ext cx="2988641" cy="3144478"/>
              <a:chOff x="4063564" y="4576000"/>
              <a:chExt cx="1905998" cy="2005383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4063564" y="4576000"/>
                <a:ext cx="1905998" cy="2005383"/>
                <a:chOff x="4063564" y="4576000"/>
                <a:chExt cx="1905998" cy="2005383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4063564" y="4576000"/>
                  <a:ext cx="1905998" cy="2005383"/>
                  <a:chOff x="4065586" y="1945494"/>
                  <a:chExt cx="1905998" cy="2005383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1" name="TextBox 20"/>
                      <p:cNvSpPr txBox="1"/>
                      <p:nvPr/>
                    </p:nvSpPr>
                    <p:spPr>
                      <a:xfrm>
                        <a:off x="4899537" y="2582391"/>
                        <a:ext cx="747010" cy="21591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6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20</m:t>
                              </m:r>
                              <m:r>
                                <a:rPr lang="en-US" sz="16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oMath>
                          </m:oMathPara>
                        </a14:m>
                        <a:endPara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1" name="TextBox 2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899537" y="2582391"/>
                        <a:ext cx="747010" cy="215912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4065586" y="1945494"/>
                    <a:ext cx="1905998" cy="2005383"/>
                    <a:chOff x="6860480" y="2660070"/>
                    <a:chExt cx="1493106" cy="1570967"/>
                  </a:xfrm>
                </p:grpSpPr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>
                      <a:off x="7609668" y="2660070"/>
                      <a:ext cx="15498" cy="1570967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>
                      <a:off x="6860480" y="3434797"/>
                      <a:ext cx="1493106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20" name="Straight Connector 19"/>
                <p:cNvCxnSpPr/>
                <p:nvPr/>
              </p:nvCxnSpPr>
              <p:spPr>
                <a:xfrm flipH="1" flipV="1">
                  <a:off x="4355042" y="4813912"/>
                  <a:ext cx="688339" cy="74737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Arc 17"/>
              <p:cNvSpPr/>
              <p:nvPr/>
            </p:nvSpPr>
            <p:spPr>
              <a:xfrm>
                <a:off x="4355042" y="5279241"/>
                <a:ext cx="871810" cy="588748"/>
              </a:xfrm>
              <a:prstGeom prst="arc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475711" y="3051014"/>
              <a:ext cx="8331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latin typeface="+mj-lt"/>
                </a:rPr>
                <a:t>8</a:t>
              </a:r>
              <a:r>
                <a:rPr lang="en-US" b="0" dirty="0">
                  <a:solidFill>
                    <a:srgbClr val="FF0000"/>
                  </a:solidFill>
                  <a:latin typeface="+mj-lt"/>
                </a:rPr>
                <a:t> m/s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4147730" y="2498855"/>
                <a:ext cx="7206069" cy="120032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i="0" dirty="0"/>
                  <a:t>Using 60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°:</m:t>
                    </m:r>
                  </m:oMath>
                </a14:m>
                <a:endParaRPr lang="en-US" sz="2400" b="1" i="0" dirty="0"/>
              </a:p>
              <a:p>
                <a:r>
                  <a:rPr lang="en-US" sz="2400" i="0" dirty="0"/>
                  <a:t>x-component = -8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60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</m:oMath>
                </a14:m>
                <a:r>
                  <a:rPr lang="en-US" sz="2400" i="0" dirty="0"/>
                  <a:t> = </a:t>
                </a:r>
                <a:r>
                  <a:rPr lang="en-US" sz="2400" b="1" i="0" dirty="0"/>
                  <a:t>-4 m/s	</a:t>
                </a:r>
                <a:r>
                  <a:rPr lang="en-US" sz="2000" i="0" dirty="0"/>
                  <a:t>(pointing along –x axis)</a:t>
                </a:r>
                <a:endParaRPr lang="en-US" sz="2400" b="1" i="0" dirty="0"/>
              </a:p>
              <a:p>
                <a:r>
                  <a:rPr lang="en-US" sz="2400" dirty="0"/>
                  <a:t>y-component = +8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</m:oMath>
                </a14:m>
                <a:r>
                  <a:rPr lang="en-US" sz="2400" dirty="0"/>
                  <a:t> = </a:t>
                </a:r>
                <a:r>
                  <a:rPr lang="en-US" sz="2400" b="1" dirty="0"/>
                  <a:t>6.93 m/s</a:t>
                </a: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730" y="2498855"/>
                <a:ext cx="7206069" cy="1200329"/>
              </a:xfrm>
              <a:prstGeom prst="rect">
                <a:avLst/>
              </a:prstGeom>
              <a:blipFill>
                <a:blip r:embed="rId7"/>
                <a:stretch>
                  <a:fillRect l="-1182" t="-3518" b="-10050"/>
                </a:stretch>
              </a:blipFill>
              <a:ln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147731" y="3840009"/>
                <a:ext cx="7206069" cy="120032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i="0" dirty="0" smtClean="0"/>
                  <a:t>Using 30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b="1" i="0" dirty="0"/>
                  <a:t> </a:t>
                </a:r>
                <a:r>
                  <a:rPr lang="en-US" sz="2000" i="0" dirty="0"/>
                  <a:t>(i.e. the complementary angle in the red triangle)</a:t>
                </a:r>
                <a:r>
                  <a:rPr lang="en-US" sz="2400" i="0" dirty="0"/>
                  <a:t> </a:t>
                </a:r>
              </a:p>
              <a:p>
                <a:r>
                  <a:rPr lang="en-US" sz="2400" i="0" dirty="0"/>
                  <a:t>x-component = -8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</m:oMath>
                </a14:m>
                <a:r>
                  <a:rPr lang="en-US" sz="2400" i="0" dirty="0"/>
                  <a:t> = </a:t>
                </a:r>
                <a:r>
                  <a:rPr lang="en-US" sz="2400" b="1" i="0" dirty="0"/>
                  <a:t>-4 m/s</a:t>
                </a:r>
              </a:p>
              <a:p>
                <a:r>
                  <a:rPr lang="en-US" sz="2400" dirty="0"/>
                  <a:t>y-component = +8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</m:oMath>
                </a14:m>
                <a:r>
                  <a:rPr lang="en-US" sz="2400" dirty="0"/>
                  <a:t> = </a:t>
                </a:r>
                <a:r>
                  <a:rPr lang="en-US" sz="2400" b="1" dirty="0"/>
                  <a:t>6.93 m/s</a:t>
                </a: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731" y="3840009"/>
                <a:ext cx="7206069" cy="1200329"/>
              </a:xfrm>
              <a:prstGeom prst="rect">
                <a:avLst/>
              </a:prstGeom>
              <a:blipFill>
                <a:blip r:embed="rId8"/>
                <a:stretch>
                  <a:fillRect l="-1181" t="-3518" b="-10050"/>
                </a:stretch>
              </a:blipFill>
              <a:ln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4147731" y="5187017"/>
                <a:ext cx="7206070" cy="120032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5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i="0" dirty="0"/>
                  <a:t>Using 120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i="0" dirty="0"/>
                  <a:t> </a:t>
                </a:r>
                <a:r>
                  <a:rPr lang="en-US" sz="2000" i="0" dirty="0"/>
                  <a:t>(automatically accounts for sign)</a:t>
                </a:r>
                <a:r>
                  <a:rPr lang="en-US" sz="2400" i="0" dirty="0"/>
                  <a:t>:</a:t>
                </a:r>
              </a:p>
              <a:p>
                <a:r>
                  <a:rPr lang="en-US" sz="2400" i="0" dirty="0"/>
                  <a:t>x-component = +8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120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</m:oMath>
                </a14:m>
                <a:r>
                  <a:rPr lang="en-US" sz="2400" i="0" dirty="0"/>
                  <a:t> = </a:t>
                </a:r>
                <a:r>
                  <a:rPr lang="en-US" sz="2400" b="1" i="0" dirty="0"/>
                  <a:t>-4 m/s</a:t>
                </a:r>
              </a:p>
              <a:p>
                <a:r>
                  <a:rPr lang="en-US" sz="2400" dirty="0"/>
                  <a:t>y-component = +8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</m:oMath>
                </a14:m>
                <a:r>
                  <a:rPr lang="en-US" sz="2400" dirty="0"/>
                  <a:t> = </a:t>
                </a:r>
                <a:r>
                  <a:rPr lang="en-US" sz="2400" b="1" dirty="0"/>
                  <a:t>6.93 m/s</a:t>
                </a: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731" y="5187017"/>
                <a:ext cx="7206070" cy="1200329"/>
              </a:xfrm>
              <a:prstGeom prst="rect">
                <a:avLst/>
              </a:prstGeom>
              <a:blipFill>
                <a:blip r:embed="rId9"/>
                <a:stretch>
                  <a:fillRect l="-1181" t="-3518" b="-10050"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721581" y="3117523"/>
            <a:ext cx="1026301" cy="750760"/>
            <a:chOff x="1302187" y="3491034"/>
            <a:chExt cx="1564350" cy="1144353"/>
          </a:xfrm>
        </p:grpSpPr>
        <p:sp>
          <p:nvSpPr>
            <p:cNvPr id="26" name="Arc 25"/>
            <p:cNvSpPr/>
            <p:nvPr/>
          </p:nvSpPr>
          <p:spPr>
            <a:xfrm rot="9566924">
              <a:off x="1302187" y="3491034"/>
              <a:ext cx="1367015" cy="923168"/>
            </a:xfrm>
            <a:prstGeom prst="arc">
              <a:avLst>
                <a:gd name="adj1" fmla="val 12021209"/>
                <a:gd name="adj2" fmla="val 16211701"/>
              </a:avLst>
            </a:prstGeom>
            <a:ln>
              <a:solidFill>
                <a:srgbClr val="7030A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2256682" y="4119343"/>
                  <a:ext cx="609855" cy="5160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US" sz="16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6682" y="4119343"/>
                  <a:ext cx="609855" cy="516044"/>
                </a:xfrm>
                <a:prstGeom prst="rect">
                  <a:avLst/>
                </a:prstGeom>
                <a:blipFill>
                  <a:blip r:embed="rId10"/>
                  <a:stretch>
                    <a:fillRect r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3195178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</p:bld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8584"/>
          </a:xfrm>
        </p:spPr>
        <p:txBody>
          <a:bodyPr/>
          <a:lstStyle/>
          <a:p>
            <a:r>
              <a:rPr lang="en-US" b="1" dirty="0"/>
              <a:t>Adding Vectors: Head-to-Tail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24446" y="6356350"/>
            <a:ext cx="1729353" cy="501650"/>
          </a:xfrm>
        </p:spPr>
        <p:txBody>
          <a:bodyPr/>
          <a:lstStyle/>
          <a:p>
            <a:fld id="{D53E3F94-F532-4A3C-8342-C687332B96EC}" type="slidenum">
              <a:rPr lang="en-US" smtClean="0"/>
              <a:t>7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42750" y="1610153"/>
            <a:ext cx="3330057" cy="4862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Draw one vector in the correct direction and length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Connect the second vector to the end (i.e. tip of arrow) of the first vector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Repeat for all vectors to be added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After connecting all vectors, draw an arrow starting from the initial point (i.e. tail of first vector) to the final point (i.e. tip of the last vector)</a:t>
            </a:r>
            <a:endParaRPr lang="en-US" sz="20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751551" y="1781079"/>
            <a:ext cx="3213069" cy="1147394"/>
            <a:chOff x="7822353" y="-917582"/>
            <a:chExt cx="3213069" cy="1147394"/>
          </a:xfrm>
        </p:grpSpPr>
        <p:grpSp>
          <p:nvGrpSpPr>
            <p:cNvPr id="14" name="Group 13"/>
            <p:cNvGrpSpPr/>
            <p:nvPr/>
          </p:nvGrpSpPr>
          <p:grpSpPr>
            <a:xfrm>
              <a:off x="7822353" y="-913188"/>
              <a:ext cx="1868940" cy="1143000"/>
              <a:chOff x="7598027" y="-587040"/>
              <a:chExt cx="1868940" cy="1143000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 flipH="1">
                <a:off x="7598027" y="-587040"/>
                <a:ext cx="1868940" cy="114300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7811114" y="-401646"/>
                    <a:ext cx="833123" cy="40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dirty="0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dirty="0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chemeClr val="accent5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9" name="Text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11114" y="-401646"/>
                    <a:ext cx="833123" cy="40293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22727" r="-21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5" name="Group 14"/>
            <p:cNvGrpSpPr/>
            <p:nvPr/>
          </p:nvGrpSpPr>
          <p:grpSpPr>
            <a:xfrm>
              <a:off x="10198145" y="-917582"/>
              <a:ext cx="837277" cy="1143000"/>
              <a:chOff x="7525979" y="123538"/>
              <a:chExt cx="837277" cy="1143000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 flipH="1" flipV="1">
                <a:off x="7525979" y="123538"/>
                <a:ext cx="131619" cy="1143000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7530133" y="383727"/>
                    <a:ext cx="833123" cy="40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7" name="TextBox 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30133" y="383727"/>
                    <a:ext cx="833123" cy="40293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0" name="Group 19"/>
          <p:cNvGrpSpPr/>
          <p:nvPr/>
        </p:nvGrpSpPr>
        <p:grpSpPr>
          <a:xfrm>
            <a:off x="9587376" y="1897121"/>
            <a:ext cx="1865376" cy="1090687"/>
            <a:chOff x="7391594" y="1410000"/>
            <a:chExt cx="2438012" cy="775900"/>
          </a:xfrm>
        </p:grpSpPr>
        <p:cxnSp>
          <p:nvCxnSpPr>
            <p:cNvPr id="21" name="Straight Connector 20"/>
            <p:cNvCxnSpPr/>
            <p:nvPr/>
          </p:nvCxnSpPr>
          <p:spPr>
            <a:xfrm flipH="1">
              <a:off x="7391594" y="1410000"/>
              <a:ext cx="2438012" cy="775900"/>
            </a:xfrm>
            <a:prstGeom prst="line">
              <a:avLst/>
            </a:prstGeom>
            <a:ln w="38100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8535243" y="1744943"/>
                  <a:ext cx="833124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35243" y="1744943"/>
                  <a:ext cx="833124" cy="402931"/>
                </a:xfrm>
                <a:prstGeom prst="rect">
                  <a:avLst/>
                </a:prstGeom>
                <a:blipFill>
                  <a:blip r:embed="rId7"/>
                  <a:stretch>
                    <a:fillRect t="-16129" r="-180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/>
          <p:cNvGrpSpPr/>
          <p:nvPr/>
        </p:nvGrpSpPr>
        <p:grpSpPr>
          <a:xfrm>
            <a:off x="11231750" y="801645"/>
            <a:ext cx="833123" cy="1143000"/>
            <a:chOff x="7476411" y="1690688"/>
            <a:chExt cx="833123" cy="1143000"/>
          </a:xfrm>
        </p:grpSpPr>
        <p:cxnSp>
          <p:nvCxnSpPr>
            <p:cNvPr id="24" name="Straight Connector 23"/>
            <p:cNvCxnSpPr/>
            <p:nvPr/>
          </p:nvCxnSpPr>
          <p:spPr>
            <a:xfrm flipH="1" flipV="1">
              <a:off x="7531271" y="1690688"/>
              <a:ext cx="128016" cy="1143000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7476411" y="2068491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76411" y="2068491"/>
                  <a:ext cx="833123" cy="40293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oup 25"/>
          <p:cNvGrpSpPr/>
          <p:nvPr/>
        </p:nvGrpSpPr>
        <p:grpSpPr>
          <a:xfrm>
            <a:off x="9554933" y="841420"/>
            <a:ext cx="1706881" cy="2133920"/>
            <a:chOff x="7284136" y="2259116"/>
            <a:chExt cx="1706881" cy="2133920"/>
          </a:xfrm>
        </p:grpSpPr>
        <p:cxnSp>
          <p:nvCxnSpPr>
            <p:cNvPr id="27" name="Straight Connector 26"/>
            <p:cNvCxnSpPr/>
            <p:nvPr/>
          </p:nvCxnSpPr>
          <p:spPr>
            <a:xfrm flipH="1">
              <a:off x="7284136" y="2259116"/>
              <a:ext cx="1706881" cy="2133920"/>
            </a:xfrm>
            <a:prstGeom prst="line">
              <a:avLst/>
            </a:prstGeom>
            <a:ln w="762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7425100" y="2865922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25100" y="2865922"/>
                  <a:ext cx="833123" cy="402931"/>
                </a:xfrm>
                <a:prstGeom prst="rect">
                  <a:avLst/>
                </a:prstGeom>
                <a:blipFill>
                  <a:blip r:embed="rId9"/>
                  <a:stretch>
                    <a:fillRect t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6" name="Group 35"/>
          <p:cNvGrpSpPr/>
          <p:nvPr/>
        </p:nvGrpSpPr>
        <p:grpSpPr>
          <a:xfrm>
            <a:off x="4627589" y="3634616"/>
            <a:ext cx="7160818" cy="2962096"/>
            <a:chOff x="4545293" y="3631886"/>
            <a:chExt cx="7160818" cy="2962096"/>
          </a:xfrm>
        </p:grpSpPr>
        <p:grpSp>
          <p:nvGrpSpPr>
            <p:cNvPr id="33" name="Group 32"/>
            <p:cNvGrpSpPr/>
            <p:nvPr/>
          </p:nvGrpSpPr>
          <p:grpSpPr>
            <a:xfrm>
              <a:off x="4545293" y="4032392"/>
              <a:ext cx="7160818" cy="2561590"/>
              <a:chOff x="4489878" y="3794760"/>
              <a:chExt cx="7160818" cy="2561590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10"/>
              <a:srcRect t="39891"/>
              <a:stretch/>
            </p:blipFill>
            <p:spPr>
              <a:xfrm>
                <a:off x="4489878" y="3794760"/>
                <a:ext cx="7160818" cy="2561590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32" name="Group 31"/>
              <p:cNvGrpSpPr/>
              <p:nvPr/>
            </p:nvGrpSpPr>
            <p:grpSpPr>
              <a:xfrm>
                <a:off x="5747172" y="4216516"/>
                <a:ext cx="5089155" cy="1750949"/>
                <a:chOff x="5747172" y="4216516"/>
                <a:chExt cx="5089155" cy="175094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" name="TextBox 2"/>
                    <p:cNvSpPr txBox="1"/>
                    <p:nvPr/>
                  </p:nvSpPr>
                  <p:spPr>
                    <a:xfrm>
                      <a:off x="5747172" y="5563700"/>
                      <a:ext cx="299137" cy="4037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</m:acc>
                          </m:oMath>
                        </m:oMathPara>
                      </a14:m>
                      <a:endParaRPr lang="en-US" b="1" i="1" dirty="0">
                        <a:solidFill>
                          <a:srgbClr val="0070C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" name="Text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47172" y="5563700"/>
                      <a:ext cx="299137" cy="403765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r="-10204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" name="TextBox 5"/>
                    <p:cNvSpPr txBox="1"/>
                    <p:nvPr/>
                  </p:nvSpPr>
                  <p:spPr>
                    <a:xfrm>
                      <a:off x="6626688" y="4275803"/>
                      <a:ext cx="299137" cy="4029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</m:acc>
                          </m:oMath>
                        </m:oMathPara>
                      </a14:m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" name="TextBox 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26688" y="4275803"/>
                      <a:ext cx="299137" cy="402931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r="-12245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" name="TextBox 6"/>
                    <p:cNvSpPr txBox="1"/>
                    <p:nvPr/>
                  </p:nvSpPr>
                  <p:spPr>
                    <a:xfrm>
                      <a:off x="7717656" y="4216516"/>
                      <a:ext cx="299137" cy="4037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</m:acc>
                          </m:oMath>
                        </m:oMathPara>
                      </a14:m>
                      <a:endParaRPr lang="en-US" b="1" i="1" dirty="0">
                        <a:solidFill>
                          <a:srgbClr val="0070C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" name="TextBox 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717656" y="4216516"/>
                      <a:ext cx="299137" cy="403765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r="-8163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" name="TextBox 7"/>
                    <p:cNvSpPr txBox="1"/>
                    <p:nvPr/>
                  </p:nvSpPr>
                  <p:spPr>
                    <a:xfrm>
                      <a:off x="6853973" y="5488815"/>
                      <a:ext cx="299137" cy="4029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</m:acc>
                          </m:oMath>
                        </m:oMathPara>
                      </a14:m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8" name="TextBox 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853973" y="5488815"/>
                      <a:ext cx="299137" cy="402931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r="-12245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TextBox 8"/>
                    <p:cNvSpPr txBox="1"/>
                    <p:nvPr/>
                  </p:nvSpPr>
                  <p:spPr>
                    <a:xfrm>
                      <a:off x="10537190" y="5488815"/>
                      <a:ext cx="299137" cy="4037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</m:acc>
                          </m:oMath>
                        </m:oMathPara>
                      </a14:m>
                      <a:endParaRPr lang="en-US" b="1" i="1" dirty="0">
                        <a:solidFill>
                          <a:srgbClr val="0070C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9" name="TextBox 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537190" y="5488815"/>
                      <a:ext cx="299137" cy="403765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r="-10204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" name="TextBox 9"/>
                    <p:cNvSpPr txBox="1"/>
                    <p:nvPr/>
                  </p:nvSpPr>
                  <p:spPr>
                    <a:xfrm>
                      <a:off x="9067573" y="5330139"/>
                      <a:ext cx="299137" cy="4029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</m:acc>
                          </m:oMath>
                        </m:oMathPara>
                      </a14:m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0" name="TextBox 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067573" y="5330139"/>
                      <a:ext cx="299137" cy="402931"/>
                    </a:xfrm>
                    <a:prstGeom prst="rect">
                      <a:avLst/>
                    </a:prstGeom>
                    <a:blipFill>
                      <a:blip r:embed="rId16"/>
                      <a:stretch>
                        <a:fillRect r="-14286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4545293" y="3631886"/>
                  <a:ext cx="3468905" cy="40312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  <a:prstDash val="dash"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Either of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</m:acc>
                    </m:oMath>
                  </a14:m>
                  <a:r>
                    <a:rPr lang="en-US" dirty="0" smtClean="0"/>
                    <a:t> or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</m:acc>
                    </m:oMath>
                  </a14:m>
                  <a:r>
                    <a:rPr lang="en-US" dirty="0" smtClean="0"/>
                    <a:t> can be drawn first: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5293" y="3631886"/>
                  <a:ext cx="3468905" cy="403124"/>
                </a:xfrm>
                <a:prstGeom prst="rect">
                  <a:avLst/>
                </a:prstGeom>
                <a:blipFill>
                  <a:blip r:embed="rId17"/>
                  <a:stretch>
                    <a:fillRect l="-350" r="-525" b="-22059"/>
                  </a:stretch>
                </a:blipFill>
                <a:ln>
                  <a:solidFill>
                    <a:schemeClr val="tx1"/>
                  </a:solidFill>
                  <a:prstDash val="dash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2894528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Subtracting Vectors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84633" y="1690688"/>
                <a:ext cx="5345624" cy="4713740"/>
              </a:xfrm>
              <a:ln>
                <a:solidFill>
                  <a:schemeClr val="tx1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>
                  <a:spcBef>
                    <a:spcPts val="0"/>
                  </a:spcBef>
                </a:pPr>
                <a:r>
                  <a:rPr lang="en-US" sz="2400" dirty="0"/>
                  <a:t>Suppose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400" dirty="0"/>
                  <a:t> are two vectors</a:t>
                </a:r>
              </a:p>
              <a:p>
                <a:pPr>
                  <a:spcAft>
                    <a:spcPts val="2400"/>
                  </a:spcAft>
                </a:pPr>
                <a:r>
                  <a:rPr lang="en-US" sz="2400" dirty="0"/>
                  <a:t>What is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400" dirty="0"/>
                  <a:t> ?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sz="2400" b="0" i="0" dirty="0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4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sz="2400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0" dirty="0" smtClean="0">
                          <a:latin typeface="Cambria Math" panose="02040503050406030204" pitchFamily="18" charset="0"/>
                        </a:rPr>
                        <m:t>(−</m:t>
                      </m:r>
                      <m:acc>
                        <m:accPr>
                          <m:chr m:val="⃗"/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 algn="ctr">
                  <a:lnSpc>
                    <a:spcPct val="100000"/>
                  </a:lnSpc>
                  <a:buNone/>
                </a:pPr>
                <a:endParaRPr lang="en-US" sz="2400" dirty="0"/>
              </a:p>
              <a:p>
                <a:pPr marL="0" indent="0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400" dirty="0">
                        <a:latin typeface="Cambria Math" panose="02040503050406030204" pitchFamily="18" charset="0"/>
                      </a:rPr>
                      <m:t>(−</m:t>
                    </m:r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is the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400" dirty="0"/>
                  <a:t> with its direction reversed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4633" y="1690688"/>
                <a:ext cx="5345624" cy="4713740"/>
              </a:xfrm>
              <a:blipFill>
                <a:blip r:embed="rId5"/>
                <a:stretch>
                  <a:fillRect l="-1365" r="-114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E3F94-F532-4A3C-8342-C687332B96EC}" type="slidenum">
              <a:rPr lang="en-US" smtClean="0"/>
              <a:t>8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986701" y="4790971"/>
            <a:ext cx="1150363" cy="1171890"/>
            <a:chOff x="7531271" y="1690688"/>
            <a:chExt cx="1150363" cy="1171890"/>
          </a:xfrm>
        </p:grpSpPr>
        <p:cxnSp>
          <p:nvCxnSpPr>
            <p:cNvPr id="5" name="Straight Connector 4"/>
            <p:cNvCxnSpPr/>
            <p:nvPr/>
          </p:nvCxnSpPr>
          <p:spPr>
            <a:xfrm flipH="1" flipV="1">
              <a:off x="7531271" y="1690688"/>
              <a:ext cx="1079329" cy="1171890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7848511" y="1825625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48511" y="1825625"/>
                  <a:ext cx="833123" cy="40293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3526511" y="4762211"/>
            <a:ext cx="1223583" cy="1171890"/>
            <a:chOff x="8902871" y="1027906"/>
            <a:chExt cx="1223583" cy="1171890"/>
          </a:xfrm>
        </p:grpSpPr>
        <p:cxnSp>
          <p:nvCxnSpPr>
            <p:cNvPr id="8" name="Straight Connector 7"/>
            <p:cNvCxnSpPr/>
            <p:nvPr/>
          </p:nvCxnSpPr>
          <p:spPr>
            <a:xfrm flipH="1" flipV="1">
              <a:off x="8902871" y="1027906"/>
              <a:ext cx="1079329" cy="1171890"/>
            </a:xfrm>
            <a:prstGeom prst="line">
              <a:avLst/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9293331" y="1239680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rgbClr val="FF0000"/>
                      </a:solidFill>
                    </a:rPr>
                    <a:t>-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93331" y="1239680"/>
                  <a:ext cx="833123" cy="402931"/>
                </a:xfrm>
                <a:prstGeom prst="rect">
                  <a:avLst/>
                </a:prstGeom>
                <a:blipFill>
                  <a:blip r:embed="rId7"/>
                  <a:stretch>
                    <a:fillRect b="-242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7615920" y="649568"/>
            <a:ext cx="3737880" cy="1210184"/>
            <a:chOff x="7615920" y="649568"/>
            <a:chExt cx="3737880" cy="1210184"/>
          </a:xfrm>
        </p:grpSpPr>
        <p:grpSp>
          <p:nvGrpSpPr>
            <p:cNvPr id="22" name="Group 21"/>
            <p:cNvGrpSpPr/>
            <p:nvPr/>
          </p:nvGrpSpPr>
          <p:grpSpPr>
            <a:xfrm>
              <a:off x="7615920" y="1046637"/>
              <a:ext cx="2438012" cy="813115"/>
              <a:chOff x="7391594" y="1372785"/>
              <a:chExt cx="2438012" cy="813115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>
                <a:off x="7391594" y="1410000"/>
                <a:ext cx="2438012" cy="77590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8071945" y="1372785"/>
                    <a:ext cx="833123" cy="40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dirty="0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dirty="0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chemeClr val="accent5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8" name="TextBox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71945" y="1372785"/>
                    <a:ext cx="833123" cy="40293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22727" r="-146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9" name="Group 18"/>
            <p:cNvGrpSpPr/>
            <p:nvPr/>
          </p:nvGrpSpPr>
          <p:grpSpPr>
            <a:xfrm>
              <a:off x="10203437" y="649568"/>
              <a:ext cx="1150363" cy="1171890"/>
              <a:chOff x="7531271" y="1690688"/>
              <a:chExt cx="1150363" cy="117189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7531271" y="1690688"/>
                <a:ext cx="1079329" cy="1171890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7848511" y="1825625"/>
                    <a:ext cx="833123" cy="40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1" name="TextBox 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48511" y="1825625"/>
                    <a:ext cx="833123" cy="40293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756560" y="2300731"/>
                <a:ext cx="833123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  <m:r>
                        <a:rPr lang="en-US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560" y="2300731"/>
                <a:ext cx="833123" cy="40293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7284135" y="3579921"/>
            <a:ext cx="2438012" cy="813115"/>
            <a:chOff x="7391594" y="1372785"/>
            <a:chExt cx="2438012" cy="813115"/>
          </a:xfrm>
        </p:grpSpPr>
        <p:cxnSp>
          <p:nvCxnSpPr>
            <p:cNvPr id="25" name="Straight Connector 24"/>
            <p:cNvCxnSpPr/>
            <p:nvPr/>
          </p:nvCxnSpPr>
          <p:spPr>
            <a:xfrm flipH="1">
              <a:off x="7391594" y="1410000"/>
              <a:ext cx="2438012" cy="775900"/>
            </a:xfrm>
            <a:prstGeom prst="line">
              <a:avLst/>
            </a:prstGeom>
            <a:ln w="38100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8071945" y="1372785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1945" y="1372785"/>
                  <a:ext cx="833123" cy="402931"/>
                </a:xfrm>
                <a:prstGeom prst="rect">
                  <a:avLst/>
                </a:prstGeom>
                <a:blipFill>
                  <a:blip r:embed="rId11"/>
                  <a:stretch>
                    <a:fillRect t="-22727" r="-22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Group 26"/>
          <p:cNvGrpSpPr/>
          <p:nvPr/>
        </p:nvGrpSpPr>
        <p:grpSpPr>
          <a:xfrm>
            <a:off x="8642290" y="2445246"/>
            <a:ext cx="1150363" cy="1171890"/>
            <a:chOff x="7531271" y="1690688"/>
            <a:chExt cx="1150363" cy="1171890"/>
          </a:xfrm>
        </p:grpSpPr>
        <p:cxnSp>
          <p:nvCxnSpPr>
            <p:cNvPr id="28" name="Straight Connector 27"/>
            <p:cNvCxnSpPr/>
            <p:nvPr/>
          </p:nvCxnSpPr>
          <p:spPr>
            <a:xfrm flipH="1" flipV="1">
              <a:off x="7531271" y="1690688"/>
              <a:ext cx="1079329" cy="1171890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7848511" y="1825625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48511" y="1825625"/>
                  <a:ext cx="833123" cy="402931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/>
          <p:cNvGrpSpPr/>
          <p:nvPr/>
        </p:nvGrpSpPr>
        <p:grpSpPr>
          <a:xfrm>
            <a:off x="7282863" y="2525607"/>
            <a:ext cx="1359427" cy="1867429"/>
            <a:chOff x="7282863" y="2525607"/>
            <a:chExt cx="1359427" cy="1867429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7284135" y="2525607"/>
              <a:ext cx="1358155" cy="1867429"/>
            </a:xfrm>
            <a:prstGeom prst="line">
              <a:avLst/>
            </a:prstGeom>
            <a:ln w="762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7282863" y="3027704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82863" y="3027704"/>
                  <a:ext cx="833123" cy="402931"/>
                </a:xfrm>
                <a:prstGeom prst="rect">
                  <a:avLst/>
                </a:prstGeom>
                <a:blipFill>
                  <a:blip r:embed="rId13"/>
                  <a:stretch>
                    <a:fillRect t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735493" y="4852470"/>
                <a:ext cx="833123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  <m:r>
                        <a:rPr lang="en-US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493" y="4852470"/>
                <a:ext cx="833123" cy="402931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/>
          <p:cNvGrpSpPr/>
          <p:nvPr/>
        </p:nvGrpSpPr>
        <p:grpSpPr>
          <a:xfrm>
            <a:off x="7231939" y="5233330"/>
            <a:ext cx="2438012" cy="813115"/>
            <a:chOff x="7391594" y="1372785"/>
            <a:chExt cx="2438012" cy="813115"/>
          </a:xfrm>
        </p:grpSpPr>
        <p:cxnSp>
          <p:nvCxnSpPr>
            <p:cNvPr id="42" name="Straight Connector 41"/>
            <p:cNvCxnSpPr/>
            <p:nvPr/>
          </p:nvCxnSpPr>
          <p:spPr>
            <a:xfrm flipH="1">
              <a:off x="7391594" y="1410000"/>
              <a:ext cx="2438012" cy="775900"/>
            </a:xfrm>
            <a:prstGeom prst="line">
              <a:avLst/>
            </a:prstGeom>
            <a:ln w="38100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8071945" y="1372785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1945" y="1372785"/>
                  <a:ext cx="833123" cy="402931"/>
                </a:xfrm>
                <a:prstGeom prst="rect">
                  <a:avLst/>
                </a:prstGeom>
                <a:blipFill>
                  <a:blip r:embed="rId15"/>
                  <a:stretch>
                    <a:fillRect t="-22727" r="-146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Group 37"/>
          <p:cNvGrpSpPr/>
          <p:nvPr/>
        </p:nvGrpSpPr>
        <p:grpSpPr>
          <a:xfrm>
            <a:off x="9663062" y="5277996"/>
            <a:ext cx="1079329" cy="1171890"/>
            <a:chOff x="8604239" y="2870029"/>
            <a:chExt cx="1079329" cy="1171890"/>
          </a:xfrm>
        </p:grpSpPr>
        <p:cxnSp>
          <p:nvCxnSpPr>
            <p:cNvPr id="40" name="Straight Connector 39"/>
            <p:cNvCxnSpPr/>
            <p:nvPr/>
          </p:nvCxnSpPr>
          <p:spPr>
            <a:xfrm flipH="1" flipV="1">
              <a:off x="8604239" y="2870029"/>
              <a:ext cx="1079329" cy="1171890"/>
            </a:xfrm>
            <a:prstGeom prst="line">
              <a:avLst/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8730786" y="2879073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30786" y="2879073"/>
                  <a:ext cx="833123" cy="402931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/>
          <p:cNvGrpSpPr/>
          <p:nvPr/>
        </p:nvGrpSpPr>
        <p:grpSpPr>
          <a:xfrm>
            <a:off x="7231939" y="6053896"/>
            <a:ext cx="3455182" cy="604907"/>
            <a:chOff x="6836847" y="6040646"/>
            <a:chExt cx="3455182" cy="604907"/>
          </a:xfrm>
        </p:grpSpPr>
        <p:cxnSp>
          <p:nvCxnSpPr>
            <p:cNvPr id="39" name="Straight Connector 38"/>
            <p:cNvCxnSpPr/>
            <p:nvPr/>
          </p:nvCxnSpPr>
          <p:spPr>
            <a:xfrm flipH="1" flipV="1">
              <a:off x="6836847" y="6040646"/>
              <a:ext cx="3455182" cy="395991"/>
            </a:xfrm>
            <a:prstGeom prst="line">
              <a:avLst/>
            </a:prstGeom>
            <a:ln w="762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7976022" y="6242622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76022" y="6242622"/>
                  <a:ext cx="833123" cy="402931"/>
                </a:xfrm>
                <a:prstGeom prst="rect">
                  <a:avLst/>
                </a:prstGeom>
                <a:blipFill>
                  <a:blip r:embed="rId17"/>
                  <a:stretch>
                    <a:fillRect t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3770225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5" grpId="0"/>
    </p:bld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598" y="87823"/>
            <a:ext cx="10515600" cy="1325563"/>
          </a:xfrm>
        </p:spPr>
        <p:txBody>
          <a:bodyPr/>
          <a:lstStyle/>
          <a:p>
            <a:r>
              <a:rPr lang="en-US" b="1" dirty="0"/>
              <a:t>Adding and Subtracting using Components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9932" y="1673635"/>
                <a:ext cx="5573339" cy="4494690"/>
              </a:xfrm>
              <a:ln>
                <a:solidFill>
                  <a:schemeClr val="tx1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b="1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  <a:p>
                <a:pPr>
                  <a:spcBef>
                    <a:spcPts val="0"/>
                  </a:spcBef>
                  <a:spcAft>
                    <a:spcPts val="1800"/>
                  </a:spcAft>
                </a:pPr>
                <a:r>
                  <a:rPr lang="en-US" sz="2400" dirty="0"/>
                  <a:t>Draw axes for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400" dirty="0"/>
                  <a:t> and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>
                  <a:spcBef>
                    <a:spcPts val="0"/>
                  </a:spcBef>
                </a:pPr>
                <a:r>
                  <a:rPr lang="en-US" sz="2400" dirty="0"/>
                  <a:t>Decompose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400" b="0" i="0" dirty="0"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400" dirty="0"/>
                  <a:t> into x and y components</a:t>
                </a:r>
              </a:p>
              <a:p>
                <a:pPr marL="0" indent="0" algn="ctr">
                  <a:spcBef>
                    <a:spcPts val="0"/>
                  </a:spcBef>
                  <a:spcAft>
                    <a:spcPts val="1800"/>
                  </a:spcAft>
                  <a:buNone/>
                </a:pPr>
                <a:r>
                  <a:rPr lang="en-US" sz="2400" dirty="0"/>
                  <a:t>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400" dirty="0"/>
                  <a:t>Add the x-components separately and the y-components separately: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400" dirty="0"/>
                  <a:t>	x-component of 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sz="2400" b="0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	y-component of 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sz="2400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9932" y="1673635"/>
                <a:ext cx="5573339" cy="4494690"/>
              </a:xfrm>
              <a:blipFill>
                <a:blip r:embed="rId5"/>
                <a:stretch>
                  <a:fillRect l="-1419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86940" y="6356350"/>
            <a:ext cx="861323" cy="369914"/>
          </a:xfrm>
        </p:spPr>
        <p:txBody>
          <a:bodyPr/>
          <a:lstStyle/>
          <a:p>
            <a:fld id="{D53E3F94-F532-4A3C-8342-C687332B96EC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6411119" y="1322873"/>
            <a:ext cx="2976892" cy="964702"/>
            <a:chOff x="6458960" y="1592518"/>
            <a:chExt cx="2976892" cy="964702"/>
          </a:xfrm>
        </p:grpSpPr>
        <p:grpSp>
          <p:nvGrpSpPr>
            <p:cNvPr id="17" name="Group 16"/>
            <p:cNvGrpSpPr/>
            <p:nvPr/>
          </p:nvGrpSpPr>
          <p:grpSpPr>
            <a:xfrm>
              <a:off x="6458960" y="1592518"/>
              <a:ext cx="2976892" cy="964702"/>
              <a:chOff x="6458960" y="1592518"/>
              <a:chExt cx="2976892" cy="964702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6997840" y="1592518"/>
                <a:ext cx="2438012" cy="813115"/>
                <a:chOff x="7391594" y="1372785"/>
                <a:chExt cx="2438012" cy="813115"/>
              </a:xfrm>
            </p:grpSpPr>
            <p:cxnSp>
              <p:nvCxnSpPr>
                <p:cNvPr id="45" name="Straight Connector 44"/>
                <p:cNvCxnSpPr/>
                <p:nvPr/>
              </p:nvCxnSpPr>
              <p:spPr>
                <a:xfrm flipH="1">
                  <a:off x="7391594" y="1410000"/>
                  <a:ext cx="2438012" cy="77590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6" name="TextBox 45"/>
                    <p:cNvSpPr txBox="1"/>
                    <p:nvPr/>
                  </p:nvSpPr>
                  <p:spPr>
                    <a:xfrm>
                      <a:off x="8071945" y="1372785"/>
                      <a:ext cx="833123" cy="4029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6" name="TextBox 4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71945" y="1372785"/>
                      <a:ext cx="833123" cy="402931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t="-22727" r="-220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70" name="Group 69"/>
              <p:cNvGrpSpPr/>
              <p:nvPr/>
            </p:nvGrpSpPr>
            <p:grpSpPr>
              <a:xfrm>
                <a:off x="6458960" y="1849679"/>
                <a:ext cx="2052354" cy="707541"/>
                <a:chOff x="6860480" y="2660070"/>
                <a:chExt cx="2843288" cy="980216"/>
              </a:xfrm>
            </p:grpSpPr>
            <p:cxnSp>
              <p:nvCxnSpPr>
                <p:cNvPr id="71" name="Straight Connector 70"/>
                <p:cNvCxnSpPr/>
                <p:nvPr/>
              </p:nvCxnSpPr>
              <p:spPr>
                <a:xfrm>
                  <a:off x="7609668" y="2660070"/>
                  <a:ext cx="9890" cy="9802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6860480" y="3434797"/>
                  <a:ext cx="2843288" cy="1075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/>
                <p:cNvSpPr txBox="1"/>
                <p:nvPr/>
              </p:nvSpPr>
              <p:spPr>
                <a:xfrm>
                  <a:off x="7952528" y="2074222"/>
                  <a:ext cx="49987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94" name="TextBox 9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2528" y="2074222"/>
                  <a:ext cx="499871" cy="33855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5" name="Arc 94"/>
            <p:cNvSpPr/>
            <p:nvPr/>
          </p:nvSpPr>
          <p:spPr>
            <a:xfrm rot="1692263">
              <a:off x="7458531" y="2100321"/>
              <a:ext cx="583382" cy="378772"/>
            </a:xfrm>
            <a:prstGeom prst="arc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9918845" y="1188001"/>
            <a:ext cx="1603551" cy="1325562"/>
            <a:chOff x="9982200" y="1538698"/>
            <a:chExt cx="1603551" cy="1325562"/>
          </a:xfrm>
        </p:grpSpPr>
        <p:grpSp>
          <p:nvGrpSpPr>
            <p:cNvPr id="93" name="Group 92"/>
            <p:cNvGrpSpPr/>
            <p:nvPr/>
          </p:nvGrpSpPr>
          <p:grpSpPr>
            <a:xfrm>
              <a:off x="9982200" y="1538698"/>
              <a:ext cx="1603551" cy="1325562"/>
              <a:chOff x="9982200" y="1538698"/>
              <a:chExt cx="1603551" cy="1325562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9982200" y="1538698"/>
                <a:ext cx="1150363" cy="1171890"/>
                <a:chOff x="7531271" y="1690688"/>
                <a:chExt cx="1150363" cy="1171890"/>
              </a:xfrm>
            </p:grpSpPr>
            <p:cxnSp>
              <p:nvCxnSpPr>
                <p:cNvPr id="52" name="Straight Connector 51"/>
                <p:cNvCxnSpPr/>
                <p:nvPr/>
              </p:nvCxnSpPr>
              <p:spPr>
                <a:xfrm flipH="1" flipV="1">
                  <a:off x="7531271" y="1690688"/>
                  <a:ext cx="1079329" cy="117189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3" name="TextBox 52"/>
                    <p:cNvSpPr txBox="1"/>
                    <p:nvPr/>
                  </p:nvSpPr>
                  <p:spPr>
                    <a:xfrm>
                      <a:off x="7848511" y="1825625"/>
                      <a:ext cx="833123" cy="4029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53" name="TextBox 5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848511" y="1825625"/>
                      <a:ext cx="833123" cy="402931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86" name="Group 85"/>
              <p:cNvGrpSpPr/>
              <p:nvPr/>
            </p:nvGrpSpPr>
            <p:grpSpPr>
              <a:xfrm>
                <a:off x="10507991" y="2143608"/>
                <a:ext cx="1077760" cy="720652"/>
                <a:chOff x="6860480" y="2660070"/>
                <a:chExt cx="1493106" cy="998380"/>
              </a:xfrm>
            </p:grpSpPr>
            <p:cxnSp>
              <p:nvCxnSpPr>
                <p:cNvPr id="87" name="Straight Connector 86"/>
                <p:cNvCxnSpPr/>
                <p:nvPr/>
              </p:nvCxnSpPr>
              <p:spPr>
                <a:xfrm>
                  <a:off x="7609668" y="2660070"/>
                  <a:ext cx="17672" cy="99838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6860480" y="3434797"/>
                  <a:ext cx="1493106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Box 95"/>
                <p:cNvSpPr txBox="1"/>
                <p:nvPr/>
              </p:nvSpPr>
              <p:spPr>
                <a:xfrm>
                  <a:off x="10999203" y="2211503"/>
                  <a:ext cx="49987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6" name="TextBox 9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99203" y="2211503"/>
                  <a:ext cx="499871" cy="338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7" name="Arc 96"/>
            <p:cNvSpPr/>
            <p:nvPr/>
          </p:nvSpPr>
          <p:spPr>
            <a:xfrm rot="944550">
              <a:off x="10725907" y="2443261"/>
              <a:ext cx="583382" cy="378772"/>
            </a:xfrm>
            <a:prstGeom prst="arc">
              <a:avLst>
                <a:gd name="adj1" fmla="val 12414142"/>
                <a:gd name="adj2" fmla="val 0"/>
              </a:avLst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6411119" y="2903203"/>
            <a:ext cx="3118363" cy="1241711"/>
            <a:chOff x="6470610" y="3300124"/>
            <a:chExt cx="3118363" cy="1241711"/>
          </a:xfrm>
        </p:grpSpPr>
        <p:grpSp>
          <p:nvGrpSpPr>
            <p:cNvPr id="100" name="Group 99"/>
            <p:cNvGrpSpPr/>
            <p:nvPr/>
          </p:nvGrpSpPr>
          <p:grpSpPr>
            <a:xfrm>
              <a:off x="6470610" y="3300124"/>
              <a:ext cx="3118363" cy="1241711"/>
              <a:chOff x="6997840" y="3015674"/>
              <a:chExt cx="3118363" cy="1241711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6997840" y="3015674"/>
                <a:ext cx="2438012" cy="813115"/>
                <a:chOff x="7391594" y="1372785"/>
                <a:chExt cx="2438012" cy="813115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 flipH="1">
                  <a:off x="7391594" y="1410000"/>
                  <a:ext cx="2438012" cy="77590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6" name="TextBox 55"/>
                    <p:cNvSpPr txBox="1"/>
                    <p:nvPr/>
                  </p:nvSpPr>
                  <p:spPr>
                    <a:xfrm>
                      <a:off x="8071945" y="1372785"/>
                      <a:ext cx="833123" cy="4029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dirty="0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56" name="TextBox 5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71945" y="1372785"/>
                      <a:ext cx="833123" cy="402931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t="-22727" r="-219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6" name="Group 15"/>
              <p:cNvGrpSpPr/>
              <p:nvPr/>
            </p:nvGrpSpPr>
            <p:grpSpPr>
              <a:xfrm>
                <a:off x="7006881" y="3052890"/>
                <a:ext cx="3109322" cy="1204495"/>
                <a:chOff x="7006881" y="3052890"/>
                <a:chExt cx="3109322" cy="1204495"/>
              </a:xfrm>
            </p:grpSpPr>
            <p:grpSp>
              <p:nvGrpSpPr>
                <p:cNvPr id="57" name="Group 56"/>
                <p:cNvGrpSpPr/>
                <p:nvPr/>
              </p:nvGrpSpPr>
              <p:grpSpPr>
                <a:xfrm flipH="1">
                  <a:off x="7006881" y="3052890"/>
                  <a:ext cx="2431393" cy="813114"/>
                  <a:chOff x="1953806" y="3187856"/>
                  <a:chExt cx="2431393" cy="813114"/>
                </a:xfrm>
              </p:grpSpPr>
              <p:cxnSp>
                <p:nvCxnSpPr>
                  <p:cNvPr id="58" name="Straight Connector 57"/>
                  <p:cNvCxnSpPr/>
                  <p:nvPr/>
                </p:nvCxnSpPr>
                <p:spPr>
                  <a:xfrm flipH="1">
                    <a:off x="1967859" y="3985804"/>
                    <a:ext cx="2417340" cy="15166"/>
                  </a:xfrm>
                  <a:prstGeom prst="line">
                    <a:avLst/>
                  </a:prstGeom>
                  <a:ln w="38100">
                    <a:solidFill>
                      <a:schemeClr val="accent5"/>
                    </a:solidFill>
                    <a:prstDash val="sysDash"/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 flipH="1" flipV="1">
                    <a:off x="1953806" y="3187856"/>
                    <a:ext cx="14053" cy="805531"/>
                  </a:xfrm>
                  <a:prstGeom prst="line">
                    <a:avLst/>
                  </a:prstGeom>
                  <a:ln w="38100">
                    <a:solidFill>
                      <a:schemeClr val="accent5"/>
                    </a:solidFill>
                    <a:prstDash val="sysDash"/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0" name="TextBox 59"/>
                    <p:cNvSpPr txBox="1"/>
                    <p:nvPr/>
                  </p:nvSpPr>
                  <p:spPr>
                    <a:xfrm>
                      <a:off x="8018710" y="3888053"/>
                      <a:ext cx="83312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0" name="TextBox 5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18710" y="3888053"/>
                      <a:ext cx="833123" cy="369332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1" name="TextBox 60"/>
                    <p:cNvSpPr txBox="1"/>
                    <p:nvPr/>
                  </p:nvSpPr>
                  <p:spPr>
                    <a:xfrm>
                      <a:off x="9283080" y="3288784"/>
                      <a:ext cx="833123" cy="39126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chemeClr val="accent5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1" name="TextBox 6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283080" y="3288784"/>
                      <a:ext cx="833123" cy="391261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b="-468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TextBox 100"/>
                <p:cNvSpPr txBox="1"/>
                <p:nvPr/>
              </p:nvSpPr>
              <p:spPr>
                <a:xfrm>
                  <a:off x="7537784" y="3738870"/>
                  <a:ext cx="49987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01" name="TextBox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7784" y="3738870"/>
                  <a:ext cx="499871" cy="33855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2" name="Arc 101"/>
            <p:cNvSpPr/>
            <p:nvPr/>
          </p:nvSpPr>
          <p:spPr>
            <a:xfrm rot="1692263">
              <a:off x="7039934" y="3794212"/>
              <a:ext cx="583382" cy="378772"/>
            </a:xfrm>
            <a:prstGeom prst="arc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884169" y="2789719"/>
            <a:ext cx="2103358" cy="1618169"/>
            <a:chOff x="9715393" y="3061555"/>
            <a:chExt cx="2103358" cy="1618169"/>
          </a:xfrm>
        </p:grpSpPr>
        <p:grpSp>
          <p:nvGrpSpPr>
            <p:cNvPr id="117" name="Group 116"/>
            <p:cNvGrpSpPr/>
            <p:nvPr/>
          </p:nvGrpSpPr>
          <p:grpSpPr>
            <a:xfrm>
              <a:off x="10283926" y="3061555"/>
              <a:ext cx="1534825" cy="1283335"/>
              <a:chOff x="10082330" y="3077866"/>
              <a:chExt cx="1534825" cy="1283335"/>
            </a:xfrm>
          </p:grpSpPr>
          <p:grpSp>
            <p:nvGrpSpPr>
              <p:cNvPr id="104" name="Group 103"/>
              <p:cNvGrpSpPr/>
              <p:nvPr/>
            </p:nvGrpSpPr>
            <p:grpSpPr>
              <a:xfrm>
                <a:off x="10082330" y="3085631"/>
                <a:ext cx="1097280" cy="1209994"/>
                <a:chOff x="1953806" y="3177049"/>
                <a:chExt cx="1097280" cy="1209994"/>
              </a:xfrm>
            </p:grpSpPr>
            <p:cxnSp>
              <p:nvCxnSpPr>
                <p:cNvPr id="105" name="Straight Connector 104"/>
                <p:cNvCxnSpPr/>
                <p:nvPr/>
              </p:nvCxnSpPr>
              <p:spPr>
                <a:xfrm flipH="1">
                  <a:off x="1953806" y="4373123"/>
                  <a:ext cx="1097280" cy="1174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  <a:headEnd type="none" w="med" len="med"/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flipV="1">
                  <a:off x="1967860" y="3177049"/>
                  <a:ext cx="1475" cy="1209994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  <a:headEnd type="none" w="med" len="med"/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7" name="Group 106"/>
              <p:cNvGrpSpPr/>
              <p:nvPr/>
            </p:nvGrpSpPr>
            <p:grpSpPr>
              <a:xfrm>
                <a:off x="10100281" y="3077866"/>
                <a:ext cx="1516874" cy="1283335"/>
                <a:chOff x="9982200" y="1538698"/>
                <a:chExt cx="1516874" cy="1283335"/>
              </a:xfrm>
            </p:grpSpPr>
            <p:grpSp>
              <p:nvGrpSpPr>
                <p:cNvPr id="111" name="Group 110"/>
                <p:cNvGrpSpPr/>
                <p:nvPr/>
              </p:nvGrpSpPr>
              <p:grpSpPr>
                <a:xfrm>
                  <a:off x="9982200" y="1538698"/>
                  <a:ext cx="1150363" cy="1171890"/>
                  <a:chOff x="7531271" y="1690688"/>
                  <a:chExt cx="1150363" cy="1171890"/>
                </a:xfrm>
              </p:grpSpPr>
              <p:cxnSp>
                <p:nvCxnSpPr>
                  <p:cNvPr id="115" name="Straight Connector 114"/>
                  <p:cNvCxnSpPr/>
                  <p:nvPr/>
                </p:nvCxnSpPr>
                <p:spPr>
                  <a:xfrm flipH="1" flipV="1">
                    <a:off x="7531271" y="1690688"/>
                    <a:ext cx="1079329" cy="1171890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6" name="TextBox 115"/>
                      <p:cNvSpPr txBox="1"/>
                      <p:nvPr/>
                    </p:nvSpPr>
                    <p:spPr>
                      <a:xfrm>
                        <a:off x="7848511" y="1825625"/>
                        <a:ext cx="833123" cy="40293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en-US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m:oMathPara>
                        </a14:m>
                        <a:endParaRPr lang="en-US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6" name="TextBox 115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848511" y="1825625"/>
                        <a:ext cx="833123" cy="402931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9" name="TextBox 108"/>
                    <p:cNvSpPr txBox="1"/>
                    <p:nvPr/>
                  </p:nvSpPr>
                  <p:spPr>
                    <a:xfrm>
                      <a:off x="10999203" y="2211503"/>
                      <a:ext cx="499871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09" name="TextBox 10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999203" y="2211503"/>
                      <a:ext cx="499871" cy="338554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10" name="Arc 109"/>
                <p:cNvSpPr/>
                <p:nvPr/>
              </p:nvSpPr>
              <p:spPr>
                <a:xfrm rot="944550">
                  <a:off x="10725907" y="2443261"/>
                  <a:ext cx="583382" cy="378772"/>
                </a:xfrm>
                <a:prstGeom prst="arc">
                  <a:avLst>
                    <a:gd name="adj1" fmla="val 12414142"/>
                    <a:gd name="adj2" fmla="val 0"/>
                  </a:avLst>
                </a:prstGeom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TextBox 117"/>
                <p:cNvSpPr txBox="1"/>
                <p:nvPr/>
              </p:nvSpPr>
              <p:spPr>
                <a:xfrm>
                  <a:off x="10407419" y="4310392"/>
                  <a:ext cx="83312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18" name="TextBox 1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07419" y="4310392"/>
                  <a:ext cx="833123" cy="36933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" name="TextBox 118"/>
                <p:cNvSpPr txBox="1"/>
                <p:nvPr/>
              </p:nvSpPr>
              <p:spPr>
                <a:xfrm>
                  <a:off x="9715393" y="3538729"/>
                  <a:ext cx="833123" cy="3912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19" name="TextBox 1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15393" y="3538729"/>
                  <a:ext cx="833123" cy="391261"/>
                </a:xfrm>
                <a:prstGeom prst="rect">
                  <a:avLst/>
                </a:prstGeom>
                <a:blipFill>
                  <a:blip r:embed="rId17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9" name="Group 128"/>
          <p:cNvGrpSpPr/>
          <p:nvPr/>
        </p:nvGrpSpPr>
        <p:grpSpPr>
          <a:xfrm>
            <a:off x="6600462" y="4348262"/>
            <a:ext cx="2137421" cy="596780"/>
            <a:chOff x="6419989" y="4723224"/>
            <a:chExt cx="2137421" cy="5967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TextBox 119"/>
                <p:cNvSpPr txBox="1"/>
                <p:nvPr/>
              </p:nvSpPr>
              <p:spPr>
                <a:xfrm>
                  <a:off x="6419989" y="4723224"/>
                  <a:ext cx="98366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0" name="TextBox 1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9989" y="4723224"/>
                  <a:ext cx="983667" cy="369332"/>
                </a:xfrm>
                <a:prstGeom prst="rect">
                  <a:avLst/>
                </a:prstGeom>
                <a:blipFill>
                  <a:blip r:embed="rId18"/>
                  <a:stretch>
                    <a:fillRect l="-6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23" name="Group 122"/>
            <p:cNvGrpSpPr/>
            <p:nvPr/>
          </p:nvGrpSpPr>
          <p:grpSpPr>
            <a:xfrm>
              <a:off x="6541552" y="5292056"/>
              <a:ext cx="1208670" cy="7583"/>
              <a:chOff x="7171734" y="5279606"/>
              <a:chExt cx="1208670" cy="7583"/>
            </a:xfrm>
          </p:grpSpPr>
          <p:cxnSp>
            <p:nvCxnSpPr>
              <p:cNvPr id="122" name="Straight Connector 121"/>
              <p:cNvCxnSpPr>
                <a:cxnSpLocks noChangeAspect="1"/>
              </p:cNvCxnSpPr>
              <p:nvPr/>
            </p:nvCxnSpPr>
            <p:spPr>
              <a:xfrm>
                <a:off x="7171734" y="5279606"/>
                <a:ext cx="1208670" cy="7583"/>
              </a:xfrm>
              <a:prstGeom prst="line">
                <a:avLst/>
              </a:prstGeom>
              <a:ln w="38100">
                <a:solidFill>
                  <a:schemeClr val="accent5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>
                <a:cxnSpLocks noChangeAspect="1"/>
              </p:cNvCxnSpPr>
              <p:nvPr/>
            </p:nvCxnSpPr>
            <p:spPr>
              <a:xfrm flipH="1">
                <a:off x="7776069" y="5281873"/>
                <a:ext cx="548640" cy="587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24" name="Straight Connector 123"/>
            <p:cNvCxnSpPr/>
            <p:nvPr/>
          </p:nvCxnSpPr>
          <p:spPr>
            <a:xfrm flipH="1">
              <a:off x="7972434" y="5320004"/>
              <a:ext cx="584976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2" name="Group 141"/>
          <p:cNvGrpSpPr/>
          <p:nvPr/>
        </p:nvGrpSpPr>
        <p:grpSpPr>
          <a:xfrm>
            <a:off x="6637688" y="5170487"/>
            <a:ext cx="1683633" cy="1536576"/>
            <a:chOff x="6411119" y="5249482"/>
            <a:chExt cx="1683633" cy="1536576"/>
          </a:xfrm>
        </p:grpSpPr>
        <p:grpSp>
          <p:nvGrpSpPr>
            <p:cNvPr id="130" name="Group 129"/>
            <p:cNvGrpSpPr/>
            <p:nvPr/>
          </p:nvGrpSpPr>
          <p:grpSpPr>
            <a:xfrm>
              <a:off x="6411119" y="5249482"/>
              <a:ext cx="1683633" cy="1536576"/>
              <a:chOff x="6419989" y="4534537"/>
              <a:chExt cx="1683633" cy="153657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1" name="TextBox 130"/>
                  <p:cNvSpPr txBox="1"/>
                  <p:nvPr/>
                </p:nvSpPr>
                <p:spPr>
                  <a:xfrm>
                    <a:off x="6419989" y="4534537"/>
                    <a:ext cx="983667" cy="39126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1" name="TextBox 1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19989" y="4534537"/>
                    <a:ext cx="983667" cy="391261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l="-1242" b="-46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33" name="Straight Connector 132"/>
              <p:cNvCxnSpPr/>
              <p:nvPr/>
            </p:nvCxnSpPr>
            <p:spPr>
              <a:xfrm>
                <a:off x="8103622" y="4882393"/>
                <a:ext cx="0" cy="118872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  <a:headEnd type="arrow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8" name="Group 137"/>
            <p:cNvGrpSpPr>
              <a:grpSpLocks noChangeAspect="1"/>
            </p:cNvGrpSpPr>
            <p:nvPr/>
          </p:nvGrpSpPr>
          <p:grpSpPr>
            <a:xfrm>
              <a:off x="7423373" y="5582825"/>
              <a:ext cx="7027" cy="1173201"/>
              <a:chOff x="7547529" y="4533147"/>
              <a:chExt cx="14053" cy="2346401"/>
            </a:xfrm>
          </p:grpSpPr>
          <p:cxnSp>
            <p:nvCxnSpPr>
              <p:cNvPr id="136" name="Straight Connector 135"/>
              <p:cNvCxnSpPr/>
              <p:nvPr/>
            </p:nvCxnSpPr>
            <p:spPr>
              <a:xfrm flipH="1" flipV="1">
                <a:off x="7555414" y="5782268"/>
                <a:ext cx="6168" cy="1097280"/>
              </a:xfrm>
              <a:prstGeom prst="line">
                <a:avLst/>
              </a:prstGeom>
              <a:ln w="38100">
                <a:solidFill>
                  <a:schemeClr val="accent5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flipH="1" flipV="1">
                <a:off x="7547529" y="4533147"/>
                <a:ext cx="14053" cy="1199187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/>
          <p:cNvGrpSpPr/>
          <p:nvPr/>
        </p:nvGrpSpPr>
        <p:grpSpPr>
          <a:xfrm>
            <a:off x="9707725" y="4599364"/>
            <a:ext cx="1054559" cy="1912084"/>
            <a:chOff x="9707725" y="4599364"/>
            <a:chExt cx="1054559" cy="191208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3" name="TextBox 142"/>
                <p:cNvSpPr txBox="1"/>
                <p:nvPr/>
              </p:nvSpPr>
              <p:spPr>
                <a:xfrm>
                  <a:off x="9707725" y="5194115"/>
                  <a:ext cx="833123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3" name="TextBox 1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07725" y="5194115"/>
                  <a:ext cx="833123" cy="402931"/>
                </a:xfrm>
                <a:prstGeom prst="rect">
                  <a:avLst/>
                </a:prstGeom>
                <a:blipFill>
                  <a:blip r:embed="rId20"/>
                  <a:stretch>
                    <a:fillRect t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6" name="Straight Connector 145"/>
            <p:cNvCxnSpPr/>
            <p:nvPr/>
          </p:nvCxnSpPr>
          <p:spPr>
            <a:xfrm flipH="1">
              <a:off x="10141752" y="4599364"/>
              <a:ext cx="620532" cy="1912084"/>
            </a:xfrm>
            <a:prstGeom prst="line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10008924" y="4568368"/>
            <a:ext cx="1733401" cy="2306142"/>
            <a:chOff x="10008924" y="4568368"/>
            <a:chExt cx="1733401" cy="2306142"/>
          </a:xfrm>
        </p:grpSpPr>
        <p:cxnSp>
          <p:nvCxnSpPr>
            <p:cNvPr id="144" name="Straight Connector 143"/>
            <p:cNvCxnSpPr/>
            <p:nvPr/>
          </p:nvCxnSpPr>
          <p:spPr>
            <a:xfrm flipH="1">
              <a:off x="10194773" y="6510870"/>
              <a:ext cx="584976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10743335" y="4568368"/>
              <a:ext cx="0" cy="192024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0" name="TextBox 149"/>
                <p:cNvSpPr txBox="1"/>
                <p:nvPr/>
              </p:nvSpPr>
              <p:spPr>
                <a:xfrm>
                  <a:off x="10008924" y="6505178"/>
                  <a:ext cx="98366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0" name="TextBox 1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8924" y="6505178"/>
                  <a:ext cx="983667" cy="369332"/>
                </a:xfrm>
                <a:prstGeom prst="rect">
                  <a:avLst/>
                </a:prstGeom>
                <a:blipFill>
                  <a:blip r:embed="rId21"/>
                  <a:stretch>
                    <a:fillRect l="-6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1" name="TextBox 150"/>
                <p:cNvSpPr txBox="1"/>
                <p:nvPr/>
              </p:nvSpPr>
              <p:spPr>
                <a:xfrm>
                  <a:off x="10758658" y="5374399"/>
                  <a:ext cx="983667" cy="3912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1" name="TextBox 1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58658" y="5374399"/>
                  <a:ext cx="983667" cy="391261"/>
                </a:xfrm>
                <a:prstGeom prst="rect">
                  <a:avLst/>
                </a:prstGeom>
                <a:blipFill>
                  <a:blip r:embed="rId22"/>
                  <a:stretch>
                    <a:fillRect l="-1242" b="-31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2768262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10|9.1|1.1|16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6|7.5|8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1|61|21|14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2.4|7.1|16.5|4.7|13.7|22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7.4|1|4.8|1.5|0.5|7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5|6.1|9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|26.9|90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8.8|40.4|25.6|0.9|16.4|29|23.9|7.6|3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8|45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0.3|0.4|0.6|0.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4.9|5.7|8.9|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5|3.9|1.9|1.1|2.2|1.8|1.4|3.8|6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8|28.9|24.4|38.6|27.3|9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9|84.9|72.6|20.2|2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2.9|12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1|6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9|32|14|33.7|27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4" ma:contentTypeDescription="Create a new document." ma:contentTypeScope="" ma:versionID="ebbe6952ede08d8fe1d1f3781a6e1e4c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3dff166ea1113a071c9f8af58a3a099c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650EDEA-D374-4A09-AA95-797D5C721CD5}"/>
</file>

<file path=customXml/itemProps2.xml><?xml version="1.0" encoding="utf-8"?>
<ds:datastoreItem xmlns:ds="http://schemas.openxmlformats.org/officeDocument/2006/customXml" ds:itemID="{920366D0-6A32-497E-ABEF-A0ED00A49F07}"/>
</file>

<file path=docProps/app.xml><?xml version="1.0" encoding="utf-8"?>
<Properties xmlns="http://schemas.openxmlformats.org/officeDocument/2006/extended-properties" xmlns:vt="http://schemas.openxmlformats.org/officeDocument/2006/docPropsVTypes">
  <TotalTime>14665</TotalTime>
  <Words>6253</Words>
  <Application>Microsoft Office PowerPoint</Application>
  <PresentationFormat>Widescreen</PresentationFormat>
  <Paragraphs>549</Paragraphs>
  <Slides>42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1" baseType="lpstr">
      <vt:lpstr>Arial</vt:lpstr>
      <vt:lpstr>Calibri</vt:lpstr>
      <vt:lpstr>Calibri Light</vt:lpstr>
      <vt:lpstr>Cambria Math</vt:lpstr>
      <vt:lpstr>Copperplate Gothic Bold</vt:lpstr>
      <vt:lpstr>Symbol</vt:lpstr>
      <vt:lpstr>Times New Roman</vt:lpstr>
      <vt:lpstr>Office Theme</vt:lpstr>
      <vt:lpstr>Equation</vt:lpstr>
      <vt:lpstr>PHYS 1111K  Lectures 5-6   OpenStax Chapter 3.1 – 3.3  Youtube: https://youtu.be/bJPONii7F-U </vt:lpstr>
      <vt:lpstr>Last Class: What are Vectors?</vt:lpstr>
      <vt:lpstr>Last class: 2D Vectors</vt:lpstr>
      <vt:lpstr>Decomposing Vectors: Converting one vector to multiple</vt:lpstr>
      <vt:lpstr>Decomposing 2D Vectors</vt:lpstr>
      <vt:lpstr>Practice: Decomposing Vectors</vt:lpstr>
      <vt:lpstr>Adding Vectors: Head-to-Tail</vt:lpstr>
      <vt:lpstr>Subtracting Vectors </vt:lpstr>
      <vt:lpstr>Adding and Subtracting using Components</vt:lpstr>
      <vt:lpstr>Vector Representation</vt:lpstr>
      <vt:lpstr>Example:</vt:lpstr>
      <vt:lpstr>Summary:</vt:lpstr>
      <vt:lpstr>Displacement, Velocity, Acceleration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Time Taken to Fall</vt:lpstr>
      <vt:lpstr>Horizontal Range</vt:lpstr>
      <vt:lpstr>Launching at an Angle</vt:lpstr>
      <vt:lpstr>Problem 1 [1]</vt:lpstr>
      <vt:lpstr>Problem 1 [2]</vt:lpstr>
      <vt:lpstr>Problem 2</vt:lpstr>
      <vt:lpstr>Angle of Launch (θ_i) [1]</vt:lpstr>
      <vt:lpstr>Angle of Launch (θ_i ) [2]</vt:lpstr>
      <vt:lpstr>Real-life Projectiles: Air Resistance</vt:lpstr>
      <vt:lpstr>PowerPoint Presentation</vt:lpstr>
      <vt:lpstr>PowerPoint Presentation</vt:lpstr>
      <vt:lpstr>PowerPoint Presentation</vt:lpstr>
      <vt:lpstr>Forces   (OpenStax Chapter 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250 – Introduction to Physics I  Lecture - 05</dc:title>
  <dc:creator>Sumithra Surendralal</dc:creator>
  <cp:lastModifiedBy>Shafat  Mubin</cp:lastModifiedBy>
  <cp:revision>116</cp:revision>
  <dcterms:created xsi:type="dcterms:W3CDTF">2016-06-26T01:39:26Z</dcterms:created>
  <dcterms:modified xsi:type="dcterms:W3CDTF">2022-06-19T01:45:09Z</dcterms:modified>
</cp:coreProperties>
</file>